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316" r:id="rId2"/>
    <p:sldId id="378" r:id="rId3"/>
    <p:sldId id="317" r:id="rId4"/>
    <p:sldId id="318" r:id="rId5"/>
    <p:sldId id="321" r:id="rId6"/>
    <p:sldId id="281" r:id="rId7"/>
    <p:sldId id="271" r:id="rId8"/>
    <p:sldId id="286" r:id="rId9"/>
    <p:sldId id="257" r:id="rId10"/>
    <p:sldId id="312" r:id="rId11"/>
    <p:sldId id="289" r:id="rId12"/>
    <p:sldId id="291" r:id="rId13"/>
    <p:sldId id="308" r:id="rId14"/>
    <p:sldId id="292" r:id="rId15"/>
    <p:sldId id="293" r:id="rId16"/>
    <p:sldId id="297" r:id="rId17"/>
    <p:sldId id="298" r:id="rId18"/>
    <p:sldId id="309" r:id="rId19"/>
    <p:sldId id="302" r:id="rId20"/>
    <p:sldId id="310" r:id="rId21"/>
    <p:sldId id="306" r:id="rId22"/>
    <p:sldId id="307" r:id="rId23"/>
    <p:sldId id="262" r:id="rId24"/>
    <p:sldId id="323" r:id="rId25"/>
    <p:sldId id="334" r:id="rId26"/>
    <p:sldId id="377" r:id="rId27"/>
    <p:sldId id="275" r:id="rId28"/>
    <p:sldId id="333" r:id="rId29"/>
    <p:sldId id="379" r:id="rId30"/>
    <p:sldId id="332" r:id="rId31"/>
    <p:sldId id="380" r:id="rId32"/>
    <p:sldId id="328" r:id="rId33"/>
    <p:sldId id="381" r:id="rId34"/>
    <p:sldId id="329" r:id="rId35"/>
    <p:sldId id="382" r:id="rId36"/>
    <p:sldId id="331" r:id="rId37"/>
    <p:sldId id="3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D654D-4929-4400-A198-179A9CDF25D3}" v="1" dt="2024-02-02T22:30:24.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00" autoAdjust="0"/>
  </p:normalViewPr>
  <p:slideViewPr>
    <p:cSldViewPr snapToGrid="0">
      <p:cViewPr varScale="1">
        <p:scale>
          <a:sx n="126" d="100"/>
          <a:sy n="126" d="100"/>
        </p:scale>
        <p:origin x="252" y="126"/>
      </p:cViewPr>
      <p:guideLst/>
    </p:cSldViewPr>
  </p:slideViewPr>
  <p:notesTextViewPr>
    <p:cViewPr>
      <p:scale>
        <a:sx n="1" d="1"/>
        <a:sy n="1" d="1"/>
      </p:scale>
      <p:origin x="0" y="0"/>
    </p:cViewPr>
  </p:notesTextViewPr>
  <p:notesViewPr>
    <p:cSldViewPr snapToGrid="0">
      <p:cViewPr varScale="1">
        <p:scale>
          <a:sx n="62" d="100"/>
          <a:sy n="62" d="100"/>
        </p:scale>
        <p:origin x="19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3170F7-ADE8-4B8B-58AC-3BFBC59DF9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8232ED-F91E-29BA-9D28-892F89614C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782C33-D2CD-428D-85A4-922A3466D5E2}" type="datetimeFigureOut">
              <a:rPr lang="en-US" smtClean="0"/>
              <a:t>2/2/2024</a:t>
            </a:fld>
            <a:endParaRPr lang="en-US"/>
          </a:p>
        </p:txBody>
      </p:sp>
      <p:sp>
        <p:nvSpPr>
          <p:cNvPr id="4" name="Footer Placeholder 3">
            <a:extLst>
              <a:ext uri="{FF2B5EF4-FFF2-40B4-BE49-F238E27FC236}">
                <a16:creationId xmlns:a16="http://schemas.microsoft.com/office/drawing/2014/main" id="{02B3F0AD-8DDC-7A90-1FC2-7C8D8EC449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357760-8420-CE04-33C5-B873D441F3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5E58E3-682D-4C45-9909-E23FEAE187E2}" type="slidenum">
              <a:rPr lang="en-US" smtClean="0"/>
              <a:t>‹#›</a:t>
            </a:fld>
            <a:endParaRPr lang="en-US"/>
          </a:p>
        </p:txBody>
      </p:sp>
    </p:spTree>
    <p:extLst>
      <p:ext uri="{BB962C8B-B14F-4D97-AF65-F5344CB8AC3E}">
        <p14:creationId xmlns:p14="http://schemas.microsoft.com/office/powerpoint/2010/main" val="3612359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B2DE9-0AB6-4F29-8917-DEBCA7F7097A}" type="datetimeFigureOut">
              <a:rPr lang="en-US" smtClean="0"/>
              <a:t>2/2/2024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3275-F1CC-47A3-90C1-6D3A0F760373}" type="slidenum">
              <a:rPr lang="en-US" smtClean="0"/>
              <a:t>‹#›</a:t>
            </a:fld>
            <a:endParaRPr lang="en-US" dirty="0"/>
          </a:p>
        </p:txBody>
      </p:sp>
    </p:spTree>
    <p:extLst>
      <p:ext uri="{BB962C8B-B14F-4D97-AF65-F5344CB8AC3E}">
        <p14:creationId xmlns:p14="http://schemas.microsoft.com/office/powerpoint/2010/main" val="284624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E3275-F1CC-47A3-90C1-6D3A0F760373}" type="slidenum">
              <a:rPr lang="en-US" smtClean="0"/>
              <a:t>18</a:t>
            </a:fld>
            <a:endParaRPr lang="en-US" dirty="0"/>
          </a:p>
        </p:txBody>
      </p:sp>
    </p:spTree>
    <p:extLst>
      <p:ext uri="{BB962C8B-B14F-4D97-AF65-F5344CB8AC3E}">
        <p14:creationId xmlns:p14="http://schemas.microsoft.com/office/powerpoint/2010/main" val="104034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E3275-F1CC-47A3-90C1-6D3A0F760373}" type="slidenum">
              <a:rPr lang="en-US" smtClean="0"/>
              <a:t>26</a:t>
            </a:fld>
            <a:endParaRPr lang="en-US" dirty="0"/>
          </a:p>
        </p:txBody>
      </p:sp>
    </p:spTree>
    <p:extLst>
      <p:ext uri="{BB962C8B-B14F-4D97-AF65-F5344CB8AC3E}">
        <p14:creationId xmlns:p14="http://schemas.microsoft.com/office/powerpoint/2010/main" val="25403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E658-D9E1-A083-C9B6-DA5CCD3E2DD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2B59D8-DEDF-C4DD-F4CC-8ED63709891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AE98BAE-1138-B904-3EC2-6ED2436F556D}"/>
              </a:ext>
            </a:extLst>
          </p:cNvPr>
          <p:cNvSpPr>
            <a:spLocks noGrp="1"/>
          </p:cNvSpPr>
          <p:nvPr>
            <p:ph type="dt" sz="half" idx="10"/>
          </p:nvPr>
        </p:nvSpPr>
        <p:spPr/>
        <p:txBody>
          <a:bodyPr/>
          <a:lstStyle/>
          <a:p>
            <a:fld id="{386AC3F1-D98E-45C4-9CFC-98A91EE261F8}" type="datetime1">
              <a:rPr lang="en-US" smtClean="0"/>
              <a:t>2/2/2024</a:t>
            </a:fld>
            <a:endParaRPr lang="en-US" dirty="0"/>
          </a:p>
        </p:txBody>
      </p:sp>
      <p:sp>
        <p:nvSpPr>
          <p:cNvPr id="5" name="Footer Placeholder 4">
            <a:extLst>
              <a:ext uri="{FF2B5EF4-FFF2-40B4-BE49-F238E27FC236}">
                <a16:creationId xmlns:a16="http://schemas.microsoft.com/office/drawing/2014/main" id="{7CC377A6-6055-4B42-96F8-277C3B21F5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B984CF-2D2E-A424-C9B8-37EBAD7B981D}"/>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59852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0171-349F-7FCE-2C68-6285BECB21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4C1A7D-337D-5D46-259D-E68B115CBE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18BE1-3233-BC3F-CC39-4B731712FA51}"/>
              </a:ext>
            </a:extLst>
          </p:cNvPr>
          <p:cNvSpPr>
            <a:spLocks noGrp="1"/>
          </p:cNvSpPr>
          <p:nvPr>
            <p:ph type="dt" sz="half" idx="10"/>
          </p:nvPr>
        </p:nvSpPr>
        <p:spPr/>
        <p:txBody>
          <a:bodyPr/>
          <a:lstStyle/>
          <a:p>
            <a:fld id="{24230442-C8C8-4286-ACAE-F09370CF91D6}" type="datetime1">
              <a:rPr lang="en-US" smtClean="0"/>
              <a:t>2/2/2024</a:t>
            </a:fld>
            <a:endParaRPr lang="en-US" dirty="0"/>
          </a:p>
        </p:txBody>
      </p:sp>
      <p:sp>
        <p:nvSpPr>
          <p:cNvPr id="5" name="Footer Placeholder 4">
            <a:extLst>
              <a:ext uri="{FF2B5EF4-FFF2-40B4-BE49-F238E27FC236}">
                <a16:creationId xmlns:a16="http://schemas.microsoft.com/office/drawing/2014/main" id="{7AA32D6F-509F-1890-BCCD-410D96FF18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5A2F52-1D01-41FD-5FF6-30E050F77E72}"/>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422067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34785-3BC7-B778-2DBB-A0DDD8AB76A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76E20E-CD6D-F8FC-3D24-52D229681A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6D04E-395C-EDF4-C6A0-A20E68DEC360}"/>
              </a:ext>
            </a:extLst>
          </p:cNvPr>
          <p:cNvSpPr>
            <a:spLocks noGrp="1"/>
          </p:cNvSpPr>
          <p:nvPr>
            <p:ph type="dt" sz="half" idx="10"/>
          </p:nvPr>
        </p:nvSpPr>
        <p:spPr/>
        <p:txBody>
          <a:bodyPr/>
          <a:lstStyle/>
          <a:p>
            <a:fld id="{331BF08D-F2FE-4058-9304-0A47C80B9DF3}" type="datetime1">
              <a:rPr lang="en-US" smtClean="0"/>
              <a:t>2/2/2024</a:t>
            </a:fld>
            <a:endParaRPr lang="en-US" dirty="0"/>
          </a:p>
        </p:txBody>
      </p:sp>
      <p:sp>
        <p:nvSpPr>
          <p:cNvPr id="5" name="Footer Placeholder 4">
            <a:extLst>
              <a:ext uri="{FF2B5EF4-FFF2-40B4-BE49-F238E27FC236}">
                <a16:creationId xmlns:a16="http://schemas.microsoft.com/office/drawing/2014/main" id="{0ABDC912-1CA8-47C5-2176-32742BA4F6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593C9A-E70B-39DE-BC48-F3AF5E9A060D}"/>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5107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D053-7BB5-D1FB-1C6A-34BDBE3E7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A5735-363F-E84D-D330-75DC055EC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AB00A-1428-63B8-9D6E-B4B3A640151B}"/>
              </a:ext>
            </a:extLst>
          </p:cNvPr>
          <p:cNvSpPr>
            <a:spLocks noGrp="1"/>
          </p:cNvSpPr>
          <p:nvPr>
            <p:ph type="dt" sz="half" idx="10"/>
          </p:nvPr>
        </p:nvSpPr>
        <p:spPr/>
        <p:txBody>
          <a:bodyPr/>
          <a:lstStyle/>
          <a:p>
            <a:fld id="{6EDD1151-31DA-48D1-B90E-9586FA4BBC81}" type="datetime1">
              <a:rPr lang="en-US" smtClean="0"/>
              <a:t>2/2/2024</a:t>
            </a:fld>
            <a:endParaRPr lang="en-US" dirty="0"/>
          </a:p>
        </p:txBody>
      </p:sp>
      <p:sp>
        <p:nvSpPr>
          <p:cNvPr id="5" name="Footer Placeholder 4">
            <a:extLst>
              <a:ext uri="{FF2B5EF4-FFF2-40B4-BE49-F238E27FC236}">
                <a16:creationId xmlns:a16="http://schemas.microsoft.com/office/drawing/2014/main" id="{F99B5ED5-D83C-4DB1-574D-6C04414A03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86BD06-0404-555A-7863-37F244BB828A}"/>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345342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DCA4-2D5D-ABE8-3DDA-67B9005B2F0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385C53-CCAD-CCFA-973D-17B08901254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338041-B3BC-E0E0-4A36-8A24517A837C}"/>
              </a:ext>
            </a:extLst>
          </p:cNvPr>
          <p:cNvSpPr>
            <a:spLocks noGrp="1"/>
          </p:cNvSpPr>
          <p:nvPr>
            <p:ph type="dt" sz="half" idx="10"/>
          </p:nvPr>
        </p:nvSpPr>
        <p:spPr/>
        <p:txBody>
          <a:bodyPr/>
          <a:lstStyle/>
          <a:p>
            <a:fld id="{CA35ECEB-A93B-41D3-9A67-27FB32DDE441}" type="datetime1">
              <a:rPr lang="en-US" smtClean="0"/>
              <a:t>2/2/2024</a:t>
            </a:fld>
            <a:endParaRPr lang="en-US" dirty="0"/>
          </a:p>
        </p:txBody>
      </p:sp>
      <p:sp>
        <p:nvSpPr>
          <p:cNvPr id="5" name="Footer Placeholder 4">
            <a:extLst>
              <a:ext uri="{FF2B5EF4-FFF2-40B4-BE49-F238E27FC236}">
                <a16:creationId xmlns:a16="http://schemas.microsoft.com/office/drawing/2014/main" id="{1FCD4B3C-3EB6-D22C-4254-B2CD57E765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F787D4-3E6F-3E20-569C-8CD5B47026E8}"/>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399523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29CC-492C-EF30-440D-132B337AFC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4C897-3388-ECA8-373C-A5326EBE88A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C45E6-2BEF-EFD8-8A26-25A8DB73608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55380F-300D-798A-0890-EA1291B6DC48}"/>
              </a:ext>
            </a:extLst>
          </p:cNvPr>
          <p:cNvSpPr>
            <a:spLocks noGrp="1"/>
          </p:cNvSpPr>
          <p:nvPr>
            <p:ph type="dt" sz="half" idx="10"/>
          </p:nvPr>
        </p:nvSpPr>
        <p:spPr/>
        <p:txBody>
          <a:bodyPr/>
          <a:lstStyle/>
          <a:p>
            <a:fld id="{A941E351-6B6B-47DE-B188-89C6D23E1B33}" type="datetime1">
              <a:rPr lang="en-US" smtClean="0"/>
              <a:t>2/2/2024</a:t>
            </a:fld>
            <a:endParaRPr lang="en-US" dirty="0"/>
          </a:p>
        </p:txBody>
      </p:sp>
      <p:sp>
        <p:nvSpPr>
          <p:cNvPr id="6" name="Footer Placeholder 5">
            <a:extLst>
              <a:ext uri="{FF2B5EF4-FFF2-40B4-BE49-F238E27FC236}">
                <a16:creationId xmlns:a16="http://schemas.microsoft.com/office/drawing/2014/main" id="{28C1BBD4-CDD3-ED4E-3684-A93F8DE6E4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447A2C-4829-F8CF-3ADD-52863CB8AB87}"/>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62406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BDCC-B8CE-115E-3634-0922EAD1DB8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5C365-FCE1-95A5-1810-CC5CC9FC5F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0DBBC-5E62-FA8F-A497-A37E1329937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0ACE81-F2C3-5230-4319-1AD1E1BA80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D996D-2B03-9D8C-94CA-C7983C87A6E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A8A95-D037-A498-A86C-0036FD8BC6AE}"/>
              </a:ext>
            </a:extLst>
          </p:cNvPr>
          <p:cNvSpPr>
            <a:spLocks noGrp="1"/>
          </p:cNvSpPr>
          <p:nvPr>
            <p:ph type="dt" sz="half" idx="10"/>
          </p:nvPr>
        </p:nvSpPr>
        <p:spPr/>
        <p:txBody>
          <a:bodyPr/>
          <a:lstStyle/>
          <a:p>
            <a:fld id="{9F7B7441-3C35-43B4-A1D3-E40F22CD5DB1}" type="datetime1">
              <a:rPr lang="en-US" smtClean="0"/>
              <a:t>2/2/2024</a:t>
            </a:fld>
            <a:endParaRPr lang="en-US" dirty="0"/>
          </a:p>
        </p:txBody>
      </p:sp>
      <p:sp>
        <p:nvSpPr>
          <p:cNvPr id="8" name="Footer Placeholder 7">
            <a:extLst>
              <a:ext uri="{FF2B5EF4-FFF2-40B4-BE49-F238E27FC236}">
                <a16:creationId xmlns:a16="http://schemas.microsoft.com/office/drawing/2014/main" id="{DB7C120B-08C0-EFCF-21BB-B302035CD68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ADD3E39-0E78-F32A-C1AE-403466B2618F}"/>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17551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367C-A4A8-6E65-46DC-658DF30C2B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3E5F7-23A6-A179-4972-98203E32A382}"/>
              </a:ext>
            </a:extLst>
          </p:cNvPr>
          <p:cNvSpPr>
            <a:spLocks noGrp="1"/>
          </p:cNvSpPr>
          <p:nvPr>
            <p:ph type="dt" sz="half" idx="10"/>
          </p:nvPr>
        </p:nvSpPr>
        <p:spPr/>
        <p:txBody>
          <a:bodyPr/>
          <a:lstStyle/>
          <a:p>
            <a:fld id="{F5855007-A50D-4EEC-AA57-168C2B91A2FC}" type="datetime1">
              <a:rPr lang="en-US" smtClean="0"/>
              <a:t>2/2/2024</a:t>
            </a:fld>
            <a:endParaRPr lang="en-US" dirty="0"/>
          </a:p>
        </p:txBody>
      </p:sp>
      <p:sp>
        <p:nvSpPr>
          <p:cNvPr id="4" name="Footer Placeholder 3">
            <a:extLst>
              <a:ext uri="{FF2B5EF4-FFF2-40B4-BE49-F238E27FC236}">
                <a16:creationId xmlns:a16="http://schemas.microsoft.com/office/drawing/2014/main" id="{4BBE345C-EB40-0BFE-D271-2E71AD6F66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CA0DE4-C86E-F70E-1C95-1FA9CF6086B8}"/>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25466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D7811-78E0-7474-AA82-ACC4161FAFD3}"/>
              </a:ext>
            </a:extLst>
          </p:cNvPr>
          <p:cNvSpPr>
            <a:spLocks noGrp="1"/>
          </p:cNvSpPr>
          <p:nvPr>
            <p:ph type="dt" sz="half" idx="10"/>
          </p:nvPr>
        </p:nvSpPr>
        <p:spPr/>
        <p:txBody>
          <a:bodyPr/>
          <a:lstStyle/>
          <a:p>
            <a:fld id="{BA4D32B3-E9A1-46F3-A80D-87450081DBEE}" type="datetime1">
              <a:rPr lang="en-US" smtClean="0"/>
              <a:t>2/2/2024</a:t>
            </a:fld>
            <a:endParaRPr lang="en-US" dirty="0"/>
          </a:p>
        </p:txBody>
      </p:sp>
      <p:sp>
        <p:nvSpPr>
          <p:cNvPr id="3" name="Footer Placeholder 2">
            <a:extLst>
              <a:ext uri="{FF2B5EF4-FFF2-40B4-BE49-F238E27FC236}">
                <a16:creationId xmlns:a16="http://schemas.microsoft.com/office/drawing/2014/main" id="{335F1E98-FA79-F755-D6A9-93C00A6C7C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5A1562-BFC0-1CB6-0EB3-75D45024E355}"/>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411724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FB17-ADE6-FBBF-7825-59740155BE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3620F7-4752-6427-8177-003D673FBF8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8758BE-C5B4-8B54-F337-0A8A548CF7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B5AB8C-E0CD-7E60-639E-FA2D71EC3D6D}"/>
              </a:ext>
            </a:extLst>
          </p:cNvPr>
          <p:cNvSpPr>
            <a:spLocks noGrp="1"/>
          </p:cNvSpPr>
          <p:nvPr>
            <p:ph type="dt" sz="half" idx="10"/>
          </p:nvPr>
        </p:nvSpPr>
        <p:spPr/>
        <p:txBody>
          <a:bodyPr/>
          <a:lstStyle/>
          <a:p>
            <a:fld id="{D7E988C4-0B6F-4D6A-A48D-715C967DE934}" type="datetime1">
              <a:rPr lang="en-US" smtClean="0"/>
              <a:t>2/2/2024</a:t>
            </a:fld>
            <a:endParaRPr lang="en-US" dirty="0"/>
          </a:p>
        </p:txBody>
      </p:sp>
      <p:sp>
        <p:nvSpPr>
          <p:cNvPr id="6" name="Footer Placeholder 5">
            <a:extLst>
              <a:ext uri="{FF2B5EF4-FFF2-40B4-BE49-F238E27FC236}">
                <a16:creationId xmlns:a16="http://schemas.microsoft.com/office/drawing/2014/main" id="{FC6FF1E0-00A8-0D75-9B95-C4A9D5A713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D8E052-041D-61D4-7088-661BC8FC5D87}"/>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249499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9A1-3FBD-9D57-D9E3-23B5EAF4DE9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B6D5B2-BD57-F928-A235-54603F4C9E8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B5B7F57-7F57-FDE9-9C43-C8A560BD94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0F446C-C98F-5809-358F-2AA3196EB353}"/>
              </a:ext>
            </a:extLst>
          </p:cNvPr>
          <p:cNvSpPr>
            <a:spLocks noGrp="1"/>
          </p:cNvSpPr>
          <p:nvPr>
            <p:ph type="dt" sz="half" idx="10"/>
          </p:nvPr>
        </p:nvSpPr>
        <p:spPr/>
        <p:txBody>
          <a:bodyPr/>
          <a:lstStyle/>
          <a:p>
            <a:fld id="{EA1CA44E-FD18-43BA-AAC4-DE1C1E35C9F7}" type="datetime1">
              <a:rPr lang="en-US" smtClean="0"/>
              <a:t>2/2/2024</a:t>
            </a:fld>
            <a:endParaRPr lang="en-US" dirty="0"/>
          </a:p>
        </p:txBody>
      </p:sp>
      <p:sp>
        <p:nvSpPr>
          <p:cNvPr id="6" name="Footer Placeholder 5">
            <a:extLst>
              <a:ext uri="{FF2B5EF4-FFF2-40B4-BE49-F238E27FC236}">
                <a16:creationId xmlns:a16="http://schemas.microsoft.com/office/drawing/2014/main" id="{DAE84186-5D36-748A-8F6E-D3113BDA0B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7E9737-5C0C-9200-8534-92922E461B40}"/>
              </a:ext>
            </a:extLst>
          </p:cNvPr>
          <p:cNvSpPr>
            <a:spLocks noGrp="1"/>
          </p:cNvSpPr>
          <p:nvPr>
            <p:ph type="sldNum" sz="quarter" idx="12"/>
          </p:nvPr>
        </p:nvSpPr>
        <p:spPr/>
        <p:txBody>
          <a:bodyPr/>
          <a:lstStyle/>
          <a:p>
            <a:fld id="{884E0491-8496-4219-94F5-CC772E6D4817}" type="slidenum">
              <a:rPr lang="en-US" smtClean="0"/>
              <a:t>‹#›</a:t>
            </a:fld>
            <a:endParaRPr lang="en-US" dirty="0"/>
          </a:p>
        </p:txBody>
      </p:sp>
    </p:spTree>
    <p:extLst>
      <p:ext uri="{BB962C8B-B14F-4D97-AF65-F5344CB8AC3E}">
        <p14:creationId xmlns:p14="http://schemas.microsoft.com/office/powerpoint/2010/main" val="83753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A5871C-0AA1-2E8D-7968-26A0D367CE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90F08C-7C1C-BE9A-A1BC-885CC42C31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EA977-740D-4207-AB7F-4B25828E7E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A2882F9-EBBA-4550-95FE-35FA4CFEED04}" type="datetime1">
              <a:rPr lang="en-US" smtClean="0"/>
              <a:t>2/2/2024</a:t>
            </a:fld>
            <a:endParaRPr lang="en-US" dirty="0"/>
          </a:p>
        </p:txBody>
      </p:sp>
      <p:sp>
        <p:nvSpPr>
          <p:cNvPr id="5" name="Footer Placeholder 4">
            <a:extLst>
              <a:ext uri="{FF2B5EF4-FFF2-40B4-BE49-F238E27FC236}">
                <a16:creationId xmlns:a16="http://schemas.microsoft.com/office/drawing/2014/main" id="{0F3EC96C-28A6-D3D8-AE96-B4D6885E91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D807F51-48E2-4B98-E251-F42445C360A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84E0491-8496-4219-94F5-CC772E6D4817}" type="slidenum">
              <a:rPr lang="en-US" smtClean="0"/>
              <a:t>‹#›</a:t>
            </a:fld>
            <a:endParaRPr lang="en-US" dirty="0"/>
          </a:p>
        </p:txBody>
      </p:sp>
    </p:spTree>
    <p:extLst>
      <p:ext uri="{BB962C8B-B14F-4D97-AF65-F5344CB8AC3E}">
        <p14:creationId xmlns:p14="http://schemas.microsoft.com/office/powerpoint/2010/main" val="3399207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brusciolelli@aol.com" TargetMode="Externa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image" Target="../media/image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hyperlink" Target="mailto:youthprotection@rotary.org"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1.xml"/><Relationship Id="rId7" Type="http://schemas.openxmlformats.org/officeDocument/2006/relationships/hyperlink" Target="mailto:Youthprotection@rotary.org" TargetMode="Externa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45.sv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8.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59.png"/><Relationship Id="rId2" Type="http://schemas.openxmlformats.org/officeDocument/2006/relationships/slideLayout" Target="../slideLayouts/slideLayout7.xml"/><Relationship Id="rId16" Type="http://schemas.openxmlformats.org/officeDocument/2006/relationships/image" Target="../media/image58.svg"/><Relationship Id="rId1" Type="http://schemas.openxmlformats.org/officeDocument/2006/relationships/tags" Target="../tags/tag20.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svg"/></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8.png"/><Relationship Id="rId7" Type="http://schemas.openxmlformats.org/officeDocument/2006/relationships/image" Target="../media/image64.svg"/><Relationship Id="rId12" Type="http://schemas.openxmlformats.org/officeDocument/2006/relationships/image" Target="../media/image69.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slides/_rels/slide2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mailto:D7610YouthProection@gmail.com" TargetMode="External"/><Relationship Id="rId7" Type="http://schemas.openxmlformats.org/officeDocument/2006/relationships/image" Target="../media/image7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81.sv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yoythpretection@rotary.org" TargetMode="Externa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8C4A63-FC86-4BC6-AF38-216AB772B350}"/>
              </a:ext>
            </a:extLst>
          </p:cNvPr>
          <p:cNvSpPr/>
          <p:nvPr/>
        </p:nvSpPr>
        <p:spPr>
          <a:xfrm>
            <a:off x="0" y="1534473"/>
            <a:ext cx="9144000" cy="890072"/>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0066"/>
                </a:solidFill>
                <a:latin typeface="Arial Black" panose="020B0A04020102020204" pitchFamily="34" charset="0"/>
              </a:rPr>
              <a:t>PETs District 7610 Youth Protection Training </a:t>
            </a:r>
          </a:p>
          <a:p>
            <a:pPr algn="ctr"/>
            <a:r>
              <a:rPr lang="en-US" dirty="0">
                <a:solidFill>
                  <a:srgbClr val="000066"/>
                </a:solidFill>
                <a:latin typeface="Arial Black" panose="020B0A04020102020204" pitchFamily="34" charset="0"/>
              </a:rPr>
              <a:t>January 20, 2024</a:t>
            </a:r>
          </a:p>
        </p:txBody>
      </p:sp>
      <p:sp>
        <p:nvSpPr>
          <p:cNvPr id="8" name="TextBox 7">
            <a:extLst>
              <a:ext uri="{FF2B5EF4-FFF2-40B4-BE49-F238E27FC236}">
                <a16:creationId xmlns:a16="http://schemas.microsoft.com/office/drawing/2014/main" id="{217EC07F-88B7-46E6-84D4-8F7B52A513A0}"/>
              </a:ext>
            </a:extLst>
          </p:cNvPr>
          <p:cNvSpPr txBox="1"/>
          <p:nvPr/>
        </p:nvSpPr>
        <p:spPr>
          <a:xfrm>
            <a:off x="2267712" y="3560725"/>
            <a:ext cx="4608576" cy="1477328"/>
          </a:xfrm>
          <a:prstGeom prst="rect">
            <a:avLst/>
          </a:prstGeom>
          <a:solidFill>
            <a:srgbClr val="C1FFE0"/>
          </a:solidFill>
          <a:ln w="57150">
            <a:solidFill>
              <a:srgbClr val="C00000"/>
            </a:solidFill>
          </a:ln>
        </p:spPr>
        <p:txBody>
          <a:bodyPr wrap="square">
            <a:spAutoFit/>
          </a:bodyPr>
          <a:lstStyle/>
          <a:p>
            <a:r>
              <a:rPr lang="en-US" dirty="0"/>
              <a:t>          District Youth Protection Officer</a:t>
            </a:r>
          </a:p>
          <a:p>
            <a:r>
              <a:rPr lang="en-US" dirty="0"/>
              <a:t>                         Phil Rusciolelli</a:t>
            </a:r>
          </a:p>
          <a:p>
            <a:r>
              <a:rPr lang="en-US" dirty="0"/>
              <a:t>                 Rotary Club of Leesburg</a:t>
            </a:r>
          </a:p>
          <a:p>
            <a:r>
              <a:rPr lang="en-US" dirty="0"/>
              <a:t>                   </a:t>
            </a:r>
            <a:r>
              <a:rPr lang="en-US" dirty="0">
                <a:hlinkClick r:id="rId3"/>
              </a:rPr>
              <a:t>pbrusciolelli@aol.com</a:t>
            </a:r>
            <a:endParaRPr lang="en-US" dirty="0"/>
          </a:p>
          <a:p>
            <a:r>
              <a:rPr lang="en-US" dirty="0"/>
              <a:t>                           703-431-3859   </a:t>
            </a:r>
          </a:p>
        </p:txBody>
      </p:sp>
      <p:pic>
        <p:nvPicPr>
          <p:cNvPr id="2" name="Picture 1">
            <a:extLst>
              <a:ext uri="{FF2B5EF4-FFF2-40B4-BE49-F238E27FC236}">
                <a16:creationId xmlns:a16="http://schemas.microsoft.com/office/drawing/2014/main" id="{CE979417-240E-C9A6-894A-E1415A0D68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4174" y="5457869"/>
            <a:ext cx="1883773" cy="716364"/>
          </a:xfrm>
          <a:prstGeom prst="rect">
            <a:avLst/>
          </a:prstGeom>
        </p:spPr>
      </p:pic>
      <p:sp>
        <p:nvSpPr>
          <p:cNvPr id="3" name="Slide Number Placeholder 2">
            <a:extLst>
              <a:ext uri="{FF2B5EF4-FFF2-40B4-BE49-F238E27FC236}">
                <a16:creationId xmlns:a16="http://schemas.microsoft.com/office/drawing/2014/main" id="{029B339B-C459-C96B-CB49-8E90C2181F4A}"/>
              </a:ext>
            </a:extLst>
          </p:cNvPr>
          <p:cNvSpPr>
            <a:spLocks noGrp="1"/>
          </p:cNvSpPr>
          <p:nvPr>
            <p:ph type="sldNum" sz="quarter" idx="12"/>
          </p:nvPr>
        </p:nvSpPr>
        <p:spPr/>
        <p:txBody>
          <a:bodyPr/>
          <a:lstStyle/>
          <a:p>
            <a:fld id="{884E0491-8496-4219-94F5-CC772E6D4817}" type="slidenum">
              <a:rPr lang="en-US" smtClean="0"/>
              <a:t>1</a:t>
            </a:fld>
            <a:endParaRPr lang="en-US" dirty="0"/>
          </a:p>
        </p:txBody>
      </p:sp>
    </p:spTree>
    <p:custDataLst>
      <p:tags r:id="rId1"/>
    </p:custDataLst>
    <p:extLst>
      <p:ext uri="{BB962C8B-B14F-4D97-AF65-F5344CB8AC3E}">
        <p14:creationId xmlns:p14="http://schemas.microsoft.com/office/powerpoint/2010/main" val="3229437003"/>
      </p:ext>
    </p:extLst>
  </p:cSld>
  <p:clrMapOvr>
    <a:masterClrMapping/>
  </p:clrMapOvr>
  <mc:AlternateContent xmlns:mc="http://schemas.openxmlformats.org/markup-compatibility/2006" xmlns:p14="http://schemas.microsoft.com/office/powerpoint/2010/main">
    <mc:Choice Requires="p14">
      <p:transition spd="slow" p14:dur="2000" advTm="33571"/>
    </mc:Choice>
    <mc:Fallback xmlns="">
      <p:transition spd="slow" advTm="335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61759-2F70-4254-A28B-6DBA01D6E4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065F8E37-9071-40E8-9233-401FBFB33008}"/>
              </a:ext>
            </a:extLst>
          </p:cNvPr>
          <p:cNvSpPr/>
          <p:nvPr/>
        </p:nvSpPr>
        <p:spPr>
          <a:xfrm>
            <a:off x="231113" y="571500"/>
            <a:ext cx="8681775" cy="5715000"/>
          </a:xfrm>
          <a:prstGeom prst="rect">
            <a:avLst/>
          </a:prstGeom>
          <a:solidFill>
            <a:srgbClr val="C1FFE0"/>
          </a:solidFill>
          <a:ln w="76200">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dirty="0">
                <a:solidFill>
                  <a:srgbClr val="000066"/>
                </a:solidFill>
                <a:latin typeface="Arial Black" panose="020B0A04020102020204" pitchFamily="34" charset="0"/>
              </a:rPr>
              <a:t>        Harassment can take many forms. </a:t>
            </a:r>
            <a:r>
              <a:rPr lang="en-US" sz="2400" i="1" dirty="0">
                <a:solidFill>
                  <a:srgbClr val="C00000"/>
                </a:solidFill>
                <a:latin typeface="Arial Black" panose="020B0A04020102020204" pitchFamily="34" charset="0"/>
              </a:rPr>
              <a:t>When a</a:t>
            </a:r>
            <a:r>
              <a:rPr lang="en-US" sz="2400" i="1" dirty="0">
                <a:solidFill>
                  <a:srgbClr val="FF0000"/>
                </a:solidFill>
                <a:latin typeface="Arial Black" panose="020B0A04020102020204" pitchFamily="34" charset="0"/>
              </a:rPr>
              <a:t> 	</a:t>
            </a:r>
            <a:r>
              <a:rPr lang="en-US" sz="2400" i="1" dirty="0">
                <a:solidFill>
                  <a:srgbClr val="C00000"/>
                </a:solidFill>
                <a:latin typeface="Arial Black" panose="020B0A04020102020204" pitchFamily="34" charset="0"/>
              </a:rPr>
              <a:t>behavior becomes pervasive or extreme, it is 	harassment.</a:t>
            </a:r>
          </a:p>
          <a:p>
            <a:br>
              <a:rPr lang="en-US" sz="2400" dirty="0">
                <a:solidFill>
                  <a:srgbClr val="000066"/>
                </a:solidFill>
                <a:latin typeface="Arial Black" panose="020B0A04020102020204" pitchFamily="34" charset="0"/>
              </a:rPr>
            </a:br>
            <a:r>
              <a:rPr lang="en-US" sz="2400" dirty="0">
                <a:solidFill>
                  <a:srgbClr val="000066"/>
                </a:solidFill>
                <a:latin typeface="Arial Black" panose="020B0A04020102020204" pitchFamily="34" charset="0"/>
              </a:rPr>
              <a:t>	Rotary has a harassment free policy to                                                     ensure that D7610 provides a safe, fun, and  inclusive environment for all. </a:t>
            </a:r>
          </a:p>
          <a:p>
            <a:pPr marL="457200" indent="-457200">
              <a:tabLst>
                <a:tab pos="457200" algn="l"/>
              </a:tabLst>
            </a:pPr>
            <a:r>
              <a:rPr lang="en-US" sz="2400" i="1" dirty="0">
                <a:solidFill>
                  <a:srgbClr val="FF0000"/>
                </a:solidFill>
                <a:latin typeface="Arial Black" panose="020B0A04020102020204" pitchFamily="34" charset="0"/>
              </a:rPr>
              <a:t>	</a:t>
            </a:r>
            <a:r>
              <a:rPr lang="en-US" sz="2400" i="1" dirty="0">
                <a:solidFill>
                  <a:srgbClr val="C00000"/>
                </a:solidFill>
                <a:latin typeface="Arial Black" panose="020B0A04020102020204" pitchFamily="34" charset="0"/>
              </a:rPr>
              <a:t>It defines harassment as any conduct – verbal or physical — that denigrates, insults, or offends a person or group based on characteristics that include age, ethnicity, race, color, abilities, 	religion, socio-economics status, and gender identity.  </a:t>
            </a:r>
          </a:p>
        </p:txBody>
      </p:sp>
      <p:sp>
        <p:nvSpPr>
          <p:cNvPr id="8" name="Rectangle 7">
            <a:extLst>
              <a:ext uri="{FF2B5EF4-FFF2-40B4-BE49-F238E27FC236}">
                <a16:creationId xmlns:a16="http://schemas.microsoft.com/office/drawing/2014/main" id="{B24E22F1-4227-44BC-9B7E-BB62626301CF}"/>
              </a:ext>
            </a:extLst>
          </p:cNvPr>
          <p:cNvSpPr/>
          <p:nvPr/>
        </p:nvSpPr>
        <p:spPr>
          <a:xfrm>
            <a:off x="100584" y="128016"/>
            <a:ext cx="8942832" cy="576072"/>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rgbClr val="000066"/>
                </a:solidFill>
                <a:latin typeface="Arial Black" panose="020B0A04020102020204" pitchFamily="34" charset="0"/>
              </a:rPr>
              <a:t>What is Harassment: Definition…</a:t>
            </a:r>
          </a:p>
        </p:txBody>
      </p:sp>
      <p:sp>
        <p:nvSpPr>
          <p:cNvPr id="2" name="Slide Number Placeholder 1">
            <a:extLst>
              <a:ext uri="{FF2B5EF4-FFF2-40B4-BE49-F238E27FC236}">
                <a16:creationId xmlns:a16="http://schemas.microsoft.com/office/drawing/2014/main" id="{E6449C0A-350A-07BF-DAB2-1EC4DF13EDD4}"/>
              </a:ext>
            </a:extLst>
          </p:cNvPr>
          <p:cNvSpPr>
            <a:spLocks noGrp="1"/>
          </p:cNvSpPr>
          <p:nvPr>
            <p:ph type="sldNum" sz="quarter" idx="12"/>
          </p:nvPr>
        </p:nvSpPr>
        <p:spPr>
          <a:xfrm>
            <a:off x="6457950" y="6356351"/>
            <a:ext cx="2057400" cy="365125"/>
          </a:xfrm>
        </p:spPr>
        <p:txBody>
          <a:bodyPr/>
          <a:lstStyle/>
          <a:p>
            <a:fld id="{884E0491-8496-4219-94F5-CC772E6D4817}" type="slidenum">
              <a:rPr lang="en-US" smtClean="0"/>
              <a:pPr/>
              <a:t>10</a:t>
            </a:fld>
            <a:endParaRPr lang="en-US" dirty="0"/>
          </a:p>
        </p:txBody>
      </p:sp>
    </p:spTree>
    <p:custDataLst>
      <p:tags r:id="rId1"/>
    </p:custDataLst>
    <p:extLst>
      <p:ext uri="{BB962C8B-B14F-4D97-AF65-F5344CB8AC3E}">
        <p14:creationId xmlns:p14="http://schemas.microsoft.com/office/powerpoint/2010/main" val="1968916183"/>
      </p:ext>
    </p:extLst>
  </p:cSld>
  <p:clrMapOvr>
    <a:masterClrMapping/>
  </p:clrMapOvr>
  <mc:AlternateContent xmlns:mc="http://schemas.openxmlformats.org/markup-compatibility/2006" xmlns:p14="http://schemas.microsoft.com/office/powerpoint/2010/main">
    <mc:Choice Requires="p14">
      <p:transition spd="slow" p14:dur="2000" advTm="21865"/>
    </mc:Choice>
    <mc:Fallback xmlns="">
      <p:transition spd="slow" advTm="21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loor, indoor&#10;&#10;Description automatically generated">
            <a:extLst>
              <a:ext uri="{FF2B5EF4-FFF2-40B4-BE49-F238E27FC236}">
                <a16:creationId xmlns:a16="http://schemas.microsoft.com/office/drawing/2014/main" id="{E1DDD8E0-BD60-4CC7-A273-C66DE4195B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3126" y="879582"/>
            <a:ext cx="6597748" cy="3699803"/>
          </a:xfrm>
          <a:prstGeom prst="rect">
            <a:avLst/>
          </a:prstGeom>
          <a:scene3d>
            <a:camera prst="orthographicFront"/>
            <a:lightRig rig="threePt" dir="t"/>
          </a:scene3d>
          <a:sp3d>
            <a:bevelT prst="angle"/>
          </a:sp3d>
        </p:spPr>
      </p:pic>
      <p:sp>
        <p:nvSpPr>
          <p:cNvPr id="6" name="Rectangle 5">
            <a:extLst>
              <a:ext uri="{FF2B5EF4-FFF2-40B4-BE49-F238E27FC236}">
                <a16:creationId xmlns:a16="http://schemas.microsoft.com/office/drawing/2014/main" id="{FAE243AB-327B-424A-B698-0DF74178ACB4}"/>
              </a:ext>
            </a:extLst>
          </p:cNvPr>
          <p:cNvSpPr/>
          <p:nvPr/>
        </p:nvSpPr>
        <p:spPr>
          <a:xfrm>
            <a:off x="132588" y="4901820"/>
            <a:ext cx="8741664" cy="1819656"/>
          </a:xfrm>
          <a:prstGeom prst="rect">
            <a:avLst/>
          </a:prstGeom>
          <a:solidFill>
            <a:srgbClr val="C1FFE0"/>
          </a:solidFill>
          <a:ln w="76200">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rgbClr val="000066"/>
                </a:solidFill>
                <a:latin typeface="Arial Black" panose="020B0A04020102020204" pitchFamily="34" charset="0"/>
              </a:rPr>
              <a:t>It’s Important to </a:t>
            </a:r>
            <a:r>
              <a:rPr lang="en-US" sz="2400" i="1" u="sng" dirty="0">
                <a:solidFill>
                  <a:srgbClr val="C00000"/>
                </a:solidFill>
                <a:latin typeface="Arial Black" panose="020B0A04020102020204" pitchFamily="34" charset="0"/>
              </a:rPr>
              <a:t>recognize</a:t>
            </a:r>
            <a:r>
              <a:rPr lang="en-US" sz="2400" dirty="0">
                <a:solidFill>
                  <a:srgbClr val="000066"/>
                </a:solidFill>
                <a:latin typeface="Arial Black" panose="020B0A04020102020204" pitchFamily="34" charset="0"/>
              </a:rPr>
              <a:t> &amp; immediately </a:t>
            </a:r>
          </a:p>
          <a:p>
            <a:pPr algn="ctr"/>
            <a:r>
              <a:rPr lang="en-US" sz="2400" i="1" u="sng" dirty="0">
                <a:solidFill>
                  <a:srgbClr val="C00000"/>
                </a:solidFill>
                <a:latin typeface="Arial Black" panose="020B0A04020102020204" pitchFamily="34" charset="0"/>
              </a:rPr>
              <a:t>address </a:t>
            </a:r>
            <a:r>
              <a:rPr lang="en-US" sz="2400" b="1" i="1" u="sng" dirty="0">
                <a:solidFill>
                  <a:srgbClr val="C00000"/>
                </a:solidFill>
                <a:latin typeface="Arial Black" panose="020B0A04020102020204" pitchFamily="34" charset="0"/>
              </a:rPr>
              <a:t>any inappropriate behavior </a:t>
            </a:r>
            <a:r>
              <a:rPr lang="en-US" sz="2400" b="1" i="1" dirty="0">
                <a:solidFill>
                  <a:srgbClr val="C00000"/>
                </a:solidFill>
                <a:latin typeface="Arial Black" panose="020B0A04020102020204" pitchFamily="34" charset="0"/>
              </a:rPr>
              <a:t> -- </a:t>
            </a:r>
            <a:r>
              <a:rPr lang="en-US" sz="2400" b="1" dirty="0">
                <a:solidFill>
                  <a:srgbClr val="002060"/>
                </a:solidFill>
                <a:latin typeface="Arial Black" panose="020B0A04020102020204" pitchFamily="34" charset="0"/>
              </a:rPr>
              <a:t>that </a:t>
            </a:r>
            <a:r>
              <a:rPr lang="en-US" sz="2400" dirty="0">
                <a:solidFill>
                  <a:srgbClr val="002060"/>
                </a:solidFill>
                <a:latin typeface="Arial Black" panose="020B0A04020102020204" pitchFamily="34" charset="0"/>
              </a:rPr>
              <a:t>you </a:t>
            </a:r>
          </a:p>
          <a:p>
            <a:pPr algn="ctr"/>
            <a:r>
              <a:rPr lang="en-US" sz="2400" dirty="0">
                <a:solidFill>
                  <a:srgbClr val="000066"/>
                </a:solidFill>
                <a:latin typeface="Arial Black" panose="020B0A04020102020204" pitchFamily="34" charset="0"/>
              </a:rPr>
              <a:t>see in adults who have contact with youths. </a:t>
            </a:r>
          </a:p>
        </p:txBody>
      </p:sp>
      <p:sp>
        <p:nvSpPr>
          <p:cNvPr id="7" name="Rectangle 6">
            <a:extLst>
              <a:ext uri="{FF2B5EF4-FFF2-40B4-BE49-F238E27FC236}">
                <a16:creationId xmlns:a16="http://schemas.microsoft.com/office/drawing/2014/main" id="{AAC0563A-0181-4365-99D0-BB24FAFC39C9}"/>
              </a:ext>
            </a:extLst>
          </p:cNvPr>
          <p:cNvSpPr/>
          <p:nvPr/>
        </p:nvSpPr>
        <p:spPr>
          <a:xfrm>
            <a:off x="64008" y="132587"/>
            <a:ext cx="8878824" cy="630935"/>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rgbClr val="CC3300"/>
                </a:solidFill>
                <a:latin typeface="Arial Black" panose="020B0A04020102020204" pitchFamily="34" charset="0"/>
              </a:rPr>
              <a:t>Recognizing Inappropriate or Abusive Behavior…</a:t>
            </a:r>
          </a:p>
        </p:txBody>
      </p:sp>
      <p:sp>
        <p:nvSpPr>
          <p:cNvPr id="2" name="Slide Number Placeholder 1">
            <a:extLst>
              <a:ext uri="{FF2B5EF4-FFF2-40B4-BE49-F238E27FC236}">
                <a16:creationId xmlns:a16="http://schemas.microsoft.com/office/drawing/2014/main" id="{FDBF3864-DE66-D51D-A750-70847F6D1B06}"/>
              </a:ext>
            </a:extLst>
          </p:cNvPr>
          <p:cNvSpPr>
            <a:spLocks noGrp="1"/>
          </p:cNvSpPr>
          <p:nvPr>
            <p:ph type="sldNum" sz="quarter" idx="12"/>
          </p:nvPr>
        </p:nvSpPr>
        <p:spPr/>
        <p:txBody>
          <a:bodyPr/>
          <a:lstStyle/>
          <a:p>
            <a:fld id="{884E0491-8496-4219-94F5-CC772E6D4817}" type="slidenum">
              <a:rPr lang="en-US" smtClean="0"/>
              <a:t>11</a:t>
            </a:fld>
            <a:endParaRPr lang="en-US" dirty="0"/>
          </a:p>
        </p:txBody>
      </p:sp>
    </p:spTree>
    <p:custDataLst>
      <p:tags r:id="rId1"/>
    </p:custDataLst>
    <p:extLst>
      <p:ext uri="{BB962C8B-B14F-4D97-AF65-F5344CB8AC3E}">
        <p14:creationId xmlns:p14="http://schemas.microsoft.com/office/powerpoint/2010/main" val="1371654113"/>
      </p:ext>
    </p:extLst>
  </p:cSld>
  <p:clrMapOvr>
    <a:masterClrMapping/>
  </p:clrMapOvr>
  <mc:AlternateContent xmlns:mc="http://schemas.openxmlformats.org/markup-compatibility/2006" xmlns:p14="http://schemas.microsoft.com/office/powerpoint/2010/main">
    <mc:Choice Requires="p14">
      <p:transition spd="slow" p14:dur="2000" advTm="8005"/>
    </mc:Choice>
    <mc:Fallback xmlns="">
      <p:transition spd="slow" advTm="8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piece of paper with writing on it&#10;&#10;Description automatically generated with medium confidence">
            <a:extLst>
              <a:ext uri="{FF2B5EF4-FFF2-40B4-BE49-F238E27FC236}">
                <a16:creationId xmlns:a16="http://schemas.microsoft.com/office/drawing/2014/main" id="{67E8BFCE-160B-403F-8CCF-60E1A863A79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7000"/>
                    </a14:imgEffect>
                    <a14:imgEffect>
                      <a14:brightnessContrast bright="36000" contrast="-30000"/>
                    </a14:imgEffect>
                  </a14:imgLayer>
                </a14:imgProps>
              </a:ext>
              <a:ext uri="{28A0092B-C50C-407E-A947-70E740481C1C}">
                <a14:useLocalDpi xmlns:a14="http://schemas.microsoft.com/office/drawing/2010/main"/>
              </a:ext>
            </a:extLst>
          </a:blip>
          <a:srcRect/>
          <a:stretch/>
        </p:blipFill>
        <p:spPr>
          <a:xfrm>
            <a:off x="4206240" y="4361688"/>
            <a:ext cx="4023360" cy="196596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27C89F3-633E-4335-9978-DA59E677F6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A7C13B5-2A1A-4237-BAD7-A9C257DD0A2B}"/>
              </a:ext>
            </a:extLst>
          </p:cNvPr>
          <p:cNvSpPr/>
          <p:nvPr/>
        </p:nvSpPr>
        <p:spPr>
          <a:xfrm>
            <a:off x="528066" y="201355"/>
            <a:ext cx="8087868" cy="2688150"/>
          </a:xfrm>
          <a:prstGeom prst="rect">
            <a:avLst/>
          </a:prstGeom>
          <a:solidFill>
            <a:srgbClr val="C1FFE0"/>
          </a:solidFill>
          <a:ln w="76200">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solidFill>
                <a:srgbClr val="663300"/>
              </a:solidFill>
              <a:latin typeface="Arial Black" panose="020B0A04020102020204" pitchFamily="34" charset="0"/>
            </a:endParaRPr>
          </a:p>
          <a:p>
            <a:pPr algn="ctr"/>
            <a:endParaRPr lang="en-US" sz="2400" dirty="0">
              <a:solidFill>
                <a:srgbClr val="663300"/>
              </a:solidFill>
              <a:latin typeface="Arial Black" panose="020B0A04020102020204" pitchFamily="34" charset="0"/>
            </a:endParaRPr>
          </a:p>
          <a:p>
            <a:pPr algn="ctr"/>
            <a:r>
              <a:rPr lang="en-US" sz="2400" b="1" dirty="0">
                <a:solidFill>
                  <a:srgbClr val="CC3300"/>
                </a:solidFill>
                <a:latin typeface="Arial Black" panose="020B0A04020102020204" pitchFamily="34" charset="0"/>
              </a:rPr>
              <a:t>Recognize &amp; Immediately Address… </a:t>
            </a:r>
          </a:p>
          <a:p>
            <a:pPr algn="ctr"/>
            <a:endParaRPr lang="en-US" sz="2400" dirty="0">
              <a:solidFill>
                <a:srgbClr val="000066"/>
              </a:solidFill>
              <a:latin typeface="Arial Black" panose="020B0A04020102020204" pitchFamily="34" charset="0"/>
            </a:endParaRPr>
          </a:p>
          <a:p>
            <a:pPr algn="ctr"/>
            <a:r>
              <a:rPr lang="en-US" sz="2400" b="1" i="1" dirty="0">
                <a:solidFill>
                  <a:srgbClr val="CC3300"/>
                </a:solidFill>
                <a:latin typeface="Arial Black" panose="020B0A04020102020204" pitchFamily="34" charset="0"/>
              </a:rPr>
              <a:t>Here are some examples…of ‘Grooming’</a:t>
            </a:r>
          </a:p>
          <a:p>
            <a:pPr algn="ctr"/>
            <a:endParaRPr lang="en-US" sz="2400" dirty="0">
              <a:solidFill>
                <a:srgbClr val="000066"/>
              </a:solidFill>
              <a:latin typeface="Arial Black" panose="020B0A04020102020204" pitchFamily="34" charset="0"/>
            </a:endParaRPr>
          </a:p>
          <a:p>
            <a:pPr algn="ctr"/>
            <a:r>
              <a:rPr lang="en-US" sz="2400" dirty="0">
                <a:solidFill>
                  <a:srgbClr val="000066"/>
                </a:solidFill>
                <a:latin typeface="Arial Black" panose="020B0A04020102020204" pitchFamily="34" charset="0"/>
              </a:rPr>
              <a:t>(All these actions can be used to ‘groom’ or </a:t>
            </a:r>
            <a:r>
              <a:rPr lang="en-US" sz="2400" dirty="0">
                <a:solidFill>
                  <a:srgbClr val="CC3300"/>
                </a:solidFill>
                <a:latin typeface="Arial Black" panose="020B0A04020102020204" pitchFamily="34" charset="0"/>
              </a:rPr>
              <a:t>prepare a person to be harassed or abused</a:t>
            </a:r>
            <a:r>
              <a:rPr lang="en-US" sz="2400" dirty="0">
                <a:solidFill>
                  <a:srgbClr val="000066"/>
                </a:solidFill>
                <a:latin typeface="Arial Black" panose="020B0A04020102020204" pitchFamily="34" charset="0"/>
              </a:rPr>
              <a:t>)…</a:t>
            </a:r>
          </a:p>
          <a:p>
            <a:pPr algn="ctr"/>
            <a:endParaRPr lang="en-US" sz="2400" dirty="0">
              <a:solidFill>
                <a:srgbClr val="000066"/>
              </a:solidFill>
              <a:latin typeface="Arial Black" panose="020B0A04020102020204" pitchFamily="34" charset="0"/>
            </a:endParaRPr>
          </a:p>
          <a:p>
            <a:pPr algn="ctr"/>
            <a:endParaRPr lang="en-US" sz="2400" dirty="0">
              <a:solidFill>
                <a:srgbClr val="663300"/>
              </a:solidFill>
              <a:latin typeface="Arial Black" panose="020B0A04020102020204" pitchFamily="34" charset="0"/>
            </a:endParaRPr>
          </a:p>
          <a:p>
            <a:pPr algn="ctr"/>
            <a:r>
              <a:rPr lang="en-US" sz="2400" dirty="0">
                <a:solidFill>
                  <a:srgbClr val="663300"/>
                </a:solidFill>
                <a:latin typeface="Arial Black" panose="020B0A04020102020204" pitchFamily="34" charset="0"/>
              </a:rPr>
              <a:t> </a:t>
            </a:r>
          </a:p>
        </p:txBody>
      </p:sp>
      <p:sp>
        <p:nvSpPr>
          <p:cNvPr id="11" name="Rectangle 10">
            <a:extLst>
              <a:ext uri="{FF2B5EF4-FFF2-40B4-BE49-F238E27FC236}">
                <a16:creationId xmlns:a16="http://schemas.microsoft.com/office/drawing/2014/main" id="{FACBA676-6B83-4D05-91E4-1D0A4DBBEEC4}"/>
              </a:ext>
            </a:extLst>
          </p:cNvPr>
          <p:cNvSpPr/>
          <p:nvPr/>
        </p:nvSpPr>
        <p:spPr>
          <a:xfrm>
            <a:off x="528066" y="3099722"/>
            <a:ext cx="8087868" cy="3556923"/>
          </a:xfrm>
          <a:prstGeom prst="rect">
            <a:avLst/>
          </a:prstGeom>
          <a:solidFill>
            <a:srgbClr val="C1FFE0"/>
          </a:solidFill>
          <a:ln w="76200">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Font typeface="Arial" panose="020B0604020202020204" pitchFamily="34" charset="0"/>
              <a:buChar char="•"/>
            </a:pPr>
            <a:r>
              <a:rPr lang="en-US" sz="2400" dirty="0">
                <a:solidFill>
                  <a:srgbClr val="CC3300"/>
                </a:solidFill>
                <a:latin typeface="Arial Black" panose="020B0A04020102020204" pitchFamily="34" charset="0"/>
              </a:rPr>
              <a:t>Isolating</a:t>
            </a:r>
            <a:r>
              <a:rPr lang="en-US" sz="2400" dirty="0">
                <a:solidFill>
                  <a:srgbClr val="000066"/>
                </a:solidFill>
                <a:latin typeface="Arial Black" panose="020B0A04020102020204" pitchFamily="34" charset="0"/>
              </a:rPr>
              <a:t> someone from friends or family</a:t>
            </a:r>
          </a:p>
          <a:p>
            <a:pPr marL="342900" indent="-342900">
              <a:buFont typeface="Arial" panose="020B0604020202020204" pitchFamily="34" charset="0"/>
              <a:buChar char="•"/>
            </a:pPr>
            <a:r>
              <a:rPr lang="en-US" sz="2400" dirty="0">
                <a:solidFill>
                  <a:srgbClr val="CC3300"/>
                </a:solidFill>
                <a:latin typeface="Arial Black" panose="020B0A04020102020204" pitchFamily="34" charset="0"/>
              </a:rPr>
              <a:t>Offering</a:t>
            </a:r>
            <a:r>
              <a:rPr lang="en-US" sz="2400" dirty="0">
                <a:solidFill>
                  <a:srgbClr val="000066"/>
                </a:solidFill>
                <a:latin typeface="Arial Black" panose="020B0A04020102020204" pitchFamily="34" charset="0"/>
              </a:rPr>
              <a:t> special treatment</a:t>
            </a:r>
          </a:p>
          <a:p>
            <a:pPr marL="342900" indent="-342900">
              <a:buFont typeface="Arial" panose="020B0604020202020204" pitchFamily="34" charset="0"/>
              <a:buChar char="•"/>
            </a:pPr>
            <a:r>
              <a:rPr lang="en-US" sz="2400" dirty="0">
                <a:solidFill>
                  <a:srgbClr val="CC3300"/>
                </a:solidFill>
                <a:latin typeface="Arial Black" panose="020B0A04020102020204" pitchFamily="34" charset="0"/>
              </a:rPr>
              <a:t>Giving Gifts</a:t>
            </a:r>
          </a:p>
          <a:p>
            <a:pPr marL="342900" indent="-342900">
              <a:buFont typeface="Arial" panose="020B0604020202020204" pitchFamily="34" charset="0"/>
              <a:buChar char="•"/>
            </a:pPr>
            <a:r>
              <a:rPr lang="en-US" sz="2400" dirty="0">
                <a:solidFill>
                  <a:srgbClr val="CC3300"/>
                </a:solidFill>
                <a:latin typeface="Arial Black" panose="020B0A04020102020204" pitchFamily="34" charset="0"/>
              </a:rPr>
              <a:t>Keeping Secrets</a:t>
            </a:r>
          </a:p>
          <a:p>
            <a:pPr marL="342900" indent="-342900">
              <a:buFont typeface="Arial" panose="020B0604020202020204" pitchFamily="34" charset="0"/>
              <a:buChar char="•"/>
            </a:pPr>
            <a:r>
              <a:rPr lang="en-US" sz="2400" dirty="0">
                <a:solidFill>
                  <a:srgbClr val="CC3300"/>
                </a:solidFill>
                <a:latin typeface="Arial Black" panose="020B0A04020102020204" pitchFamily="34" charset="0"/>
              </a:rPr>
              <a:t>Touching</a:t>
            </a:r>
          </a:p>
          <a:p>
            <a:pPr marL="342900" indent="-342900">
              <a:buFont typeface="Arial" panose="020B0604020202020204" pitchFamily="34" charset="0"/>
              <a:buChar char="•"/>
            </a:pPr>
            <a:r>
              <a:rPr lang="en-US" sz="2400" dirty="0">
                <a:solidFill>
                  <a:srgbClr val="CC3300"/>
                </a:solidFill>
                <a:latin typeface="Arial Black" panose="020B0A04020102020204" pitchFamily="34" charset="0"/>
              </a:rPr>
              <a:t>Desensitizing</a:t>
            </a:r>
          </a:p>
          <a:p>
            <a:pPr marL="342900" indent="-342900">
              <a:buFont typeface="Arial" panose="020B0604020202020204" pitchFamily="34" charset="0"/>
              <a:buChar char="•"/>
            </a:pPr>
            <a:r>
              <a:rPr lang="en-US" sz="2400" dirty="0">
                <a:solidFill>
                  <a:srgbClr val="CC3300"/>
                </a:solidFill>
                <a:latin typeface="Arial Black" panose="020B0A04020102020204" pitchFamily="34" charset="0"/>
              </a:rPr>
              <a:t>Forcing </a:t>
            </a:r>
            <a:r>
              <a:rPr lang="en-US" sz="2400" dirty="0">
                <a:solidFill>
                  <a:srgbClr val="000066"/>
                </a:solidFill>
                <a:latin typeface="Arial Black" panose="020B0A04020102020204" pitchFamily="34" charset="0"/>
              </a:rPr>
              <a:t>Consent…</a:t>
            </a:r>
          </a:p>
        </p:txBody>
      </p:sp>
      <p:pic>
        <p:nvPicPr>
          <p:cNvPr id="3" name="Picture 2" descr="Gift box">
            <a:extLst>
              <a:ext uri="{FF2B5EF4-FFF2-40B4-BE49-F238E27FC236}">
                <a16:creationId xmlns:a16="http://schemas.microsoft.com/office/drawing/2014/main" id="{1C36BF99-F063-42D7-922E-911CF24916D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45511" y="4496258"/>
            <a:ext cx="1849398" cy="1831390"/>
          </a:xfrm>
          <a:prstGeom prst="rect">
            <a:avLst/>
          </a:prstGeom>
          <a:ln w="76200">
            <a:solidFill>
              <a:srgbClr val="CCCC00"/>
            </a:solidFill>
          </a:ln>
          <a:scene3d>
            <a:camera prst="orthographicFront"/>
            <a:lightRig rig="threePt" dir="t"/>
          </a:scene3d>
          <a:sp3d>
            <a:bevelT/>
          </a:sp3d>
        </p:spPr>
      </p:pic>
      <p:sp>
        <p:nvSpPr>
          <p:cNvPr id="2" name="Slide Number Placeholder 1">
            <a:extLst>
              <a:ext uri="{FF2B5EF4-FFF2-40B4-BE49-F238E27FC236}">
                <a16:creationId xmlns:a16="http://schemas.microsoft.com/office/drawing/2014/main" id="{49422280-1092-6ABB-DB42-F65C387747DF}"/>
              </a:ext>
            </a:extLst>
          </p:cNvPr>
          <p:cNvSpPr>
            <a:spLocks noGrp="1"/>
          </p:cNvSpPr>
          <p:nvPr>
            <p:ph type="sldNum" sz="quarter" idx="12"/>
          </p:nvPr>
        </p:nvSpPr>
        <p:spPr/>
        <p:txBody>
          <a:bodyPr/>
          <a:lstStyle/>
          <a:p>
            <a:fld id="{884E0491-8496-4219-94F5-CC772E6D4817}" type="slidenum">
              <a:rPr lang="en-US" smtClean="0"/>
              <a:t>12</a:t>
            </a:fld>
            <a:endParaRPr lang="en-US" dirty="0"/>
          </a:p>
        </p:txBody>
      </p:sp>
    </p:spTree>
    <p:custDataLst>
      <p:tags r:id="rId1"/>
    </p:custDataLst>
    <p:extLst>
      <p:ext uri="{BB962C8B-B14F-4D97-AF65-F5344CB8AC3E}">
        <p14:creationId xmlns:p14="http://schemas.microsoft.com/office/powerpoint/2010/main" val="1616685796"/>
      </p:ext>
    </p:extLst>
  </p:cSld>
  <p:clrMapOvr>
    <a:masterClrMapping/>
  </p:clrMapOvr>
  <mc:AlternateContent xmlns:mc="http://schemas.openxmlformats.org/markup-compatibility/2006" xmlns:p14="http://schemas.microsoft.com/office/powerpoint/2010/main">
    <mc:Choice Requires="p14">
      <p:transition spd="slow" p14:dur="2000" advTm="13418"/>
    </mc:Choice>
    <mc:Fallback xmlns="">
      <p:transition spd="slow" advTm="134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66EEEF-5A2E-4176-BA3F-0785189C01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048"/>
            <a:ext cx="9143999" cy="6868048"/>
          </a:xfrm>
          <a:prstGeom prst="rect">
            <a:avLst/>
          </a:prstGeom>
        </p:spPr>
      </p:pic>
      <p:pic>
        <p:nvPicPr>
          <p:cNvPr id="8" name="Graphic 7" descr="Traffic light with solid fill">
            <a:extLst>
              <a:ext uri="{FF2B5EF4-FFF2-40B4-BE49-F238E27FC236}">
                <a16:creationId xmlns:a16="http://schemas.microsoft.com/office/drawing/2014/main" id="{3A989A39-8E6C-49D8-A781-B36B2BD387E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2064" y="91440"/>
            <a:ext cx="914400" cy="914400"/>
          </a:xfrm>
          <a:prstGeom prst="rect">
            <a:avLst/>
          </a:prstGeom>
          <a:scene3d>
            <a:camera prst="orthographicFront"/>
            <a:lightRig rig="threePt" dir="t"/>
          </a:scene3d>
          <a:sp3d>
            <a:bevelT w="114300" prst="artDeco"/>
          </a:sp3d>
        </p:spPr>
      </p:pic>
      <p:pic>
        <p:nvPicPr>
          <p:cNvPr id="10" name="Graphic 9" descr="Crying face with solid fill with solid fill">
            <a:extLst>
              <a:ext uri="{FF2B5EF4-FFF2-40B4-BE49-F238E27FC236}">
                <a16:creationId xmlns:a16="http://schemas.microsoft.com/office/drawing/2014/main" id="{97C02CA2-9832-400D-ACE2-BBABF49C131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14800" y="91440"/>
            <a:ext cx="914400" cy="914400"/>
          </a:xfrm>
          <a:prstGeom prst="rect">
            <a:avLst/>
          </a:prstGeom>
        </p:spPr>
      </p:pic>
      <p:pic>
        <p:nvPicPr>
          <p:cNvPr id="11" name="Graphic 10" descr="Glasses with solid fill">
            <a:extLst>
              <a:ext uri="{FF2B5EF4-FFF2-40B4-BE49-F238E27FC236}">
                <a16:creationId xmlns:a16="http://schemas.microsoft.com/office/drawing/2014/main" id="{ABCF2079-CBB3-4D7D-B0D2-1D726FBDF46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360920" y="91440"/>
            <a:ext cx="914400" cy="914400"/>
          </a:xfrm>
          <a:prstGeom prst="rect">
            <a:avLst/>
          </a:prstGeom>
        </p:spPr>
      </p:pic>
      <p:sp>
        <p:nvSpPr>
          <p:cNvPr id="12" name="Rectangle 11">
            <a:extLst>
              <a:ext uri="{FF2B5EF4-FFF2-40B4-BE49-F238E27FC236}">
                <a16:creationId xmlns:a16="http://schemas.microsoft.com/office/drawing/2014/main" id="{88C7396C-1940-4C54-9503-FCA85F9ABE8F}"/>
              </a:ext>
            </a:extLst>
          </p:cNvPr>
          <p:cNvSpPr/>
          <p:nvPr/>
        </p:nvSpPr>
        <p:spPr>
          <a:xfrm>
            <a:off x="324611" y="1325880"/>
            <a:ext cx="8494776" cy="5440680"/>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solidFill>
                <a:srgbClr val="002060"/>
              </a:solidFill>
              <a:latin typeface="Arial Black" panose="020B0A04020102020204" pitchFamily="34" charset="0"/>
            </a:endParaRPr>
          </a:p>
          <a:p>
            <a:pPr algn="ctr"/>
            <a:endParaRPr lang="en-US" sz="28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r>
              <a:rPr lang="en-US" sz="2400" b="1" dirty="0">
                <a:solidFill>
                  <a:srgbClr val="CC3300"/>
                </a:solidFill>
                <a:latin typeface="Arial Black" panose="020B0A04020102020204" pitchFamily="34" charset="0"/>
              </a:rPr>
              <a:t>Recognizing Signs </a:t>
            </a:r>
            <a:r>
              <a:rPr lang="en-US" sz="2400" dirty="0">
                <a:solidFill>
                  <a:srgbClr val="002060"/>
                </a:solidFill>
                <a:latin typeface="Arial Black" panose="020B0A04020102020204" pitchFamily="34" charset="0"/>
              </a:rPr>
              <a:t>of Abuse or </a:t>
            </a:r>
          </a:p>
          <a:p>
            <a:pPr algn="ctr"/>
            <a:r>
              <a:rPr lang="en-US" sz="2400" dirty="0">
                <a:solidFill>
                  <a:srgbClr val="002060"/>
                </a:solidFill>
                <a:latin typeface="Arial Black" panose="020B0A04020102020204" pitchFamily="34" charset="0"/>
              </a:rPr>
              <a:t>Harassment </a:t>
            </a:r>
            <a:r>
              <a:rPr lang="en-US" sz="2400" i="1" dirty="0">
                <a:solidFill>
                  <a:srgbClr val="C00000"/>
                </a:solidFill>
                <a:latin typeface="Arial Black" panose="020B0A04020102020204" pitchFamily="34" charset="0"/>
              </a:rPr>
              <a:t>in Young People</a:t>
            </a:r>
          </a:p>
          <a:p>
            <a:endParaRPr lang="en-US" sz="2000" dirty="0">
              <a:solidFill>
                <a:srgbClr val="002060"/>
              </a:solidFill>
              <a:latin typeface="Arial Black" panose="020B0A04020102020204" pitchFamily="34" charset="0"/>
            </a:endParaRPr>
          </a:p>
          <a:p>
            <a:pPr>
              <a:buClr>
                <a:srgbClr val="C00000"/>
              </a:buClr>
            </a:pPr>
            <a:r>
              <a:rPr lang="en-US" sz="2000" dirty="0">
                <a:solidFill>
                  <a:srgbClr val="002060"/>
                </a:solidFill>
                <a:latin typeface="Arial Black" panose="020B0A04020102020204" pitchFamily="34" charset="0"/>
              </a:rPr>
              <a:t>    Signs of abuse or harassment may include:</a:t>
            </a:r>
          </a:p>
          <a:p>
            <a:pPr>
              <a:buClr>
                <a:srgbClr val="C00000"/>
              </a:buClr>
            </a:pPr>
            <a:endParaRPr lang="en-US" sz="2000" dirty="0">
              <a:solidFill>
                <a:srgbClr val="002060"/>
              </a:solidFill>
              <a:latin typeface="Arial Black" panose="020B0A04020102020204" pitchFamily="34" charset="0"/>
            </a:endParaRP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Physical changes</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Anxiety, depression, or withdrawal</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Changes in eating habits or body image</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Delinquency or age-inappropriate behavior</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Aggression</a:t>
            </a:r>
          </a:p>
          <a:p>
            <a:endParaRPr lang="en-US" sz="2000" dirty="0">
              <a:solidFill>
                <a:srgbClr val="002060"/>
              </a:solidFill>
              <a:latin typeface="Arial Black" panose="020B0A04020102020204" pitchFamily="34" charset="0"/>
            </a:endParaRPr>
          </a:p>
          <a:p>
            <a:r>
              <a:rPr lang="en-US" sz="2000" dirty="0">
                <a:solidFill>
                  <a:srgbClr val="002060"/>
                </a:solidFill>
                <a:latin typeface="Arial Black" panose="020B0A04020102020204" pitchFamily="34" charset="0"/>
              </a:rPr>
              <a:t>*** Find out more in Rotary’s Youth Protection Guide</a:t>
            </a:r>
          </a:p>
          <a:p>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dirty="0">
              <a:solidFill>
                <a:srgbClr val="002060"/>
              </a:solidFill>
              <a:latin typeface="Arial Black" panose="020B0A04020102020204" pitchFamily="34" charset="0"/>
            </a:endParaRPr>
          </a:p>
          <a:p>
            <a:pPr marL="285750" indent="-285750" algn="ctr">
              <a:buFont typeface="Arial" panose="020B0604020202020204" pitchFamily="34" charset="0"/>
              <a:buChar char="•"/>
            </a:pPr>
            <a:endParaRPr lang="en-US" dirty="0">
              <a:solidFill>
                <a:srgbClr val="002060"/>
              </a:solidFill>
              <a:latin typeface="Arial Black" panose="020B0A04020102020204" pitchFamily="34" charset="0"/>
            </a:endParaRPr>
          </a:p>
        </p:txBody>
      </p:sp>
      <p:pic>
        <p:nvPicPr>
          <p:cNvPr id="3" name="Graphic 2" descr="Worried face with solid fill with solid fill">
            <a:extLst>
              <a:ext uri="{FF2B5EF4-FFF2-40B4-BE49-F238E27FC236}">
                <a16:creationId xmlns:a16="http://schemas.microsoft.com/office/drawing/2014/main" id="{AE71432E-D86F-4C03-B913-9EBFCBF10A7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914272" y="3084341"/>
            <a:ext cx="1501725" cy="1501725"/>
          </a:xfrm>
          <a:prstGeom prst="rect">
            <a:avLst/>
          </a:prstGeom>
        </p:spPr>
      </p:pic>
      <p:sp>
        <p:nvSpPr>
          <p:cNvPr id="2" name="Slide Number Placeholder 1">
            <a:extLst>
              <a:ext uri="{FF2B5EF4-FFF2-40B4-BE49-F238E27FC236}">
                <a16:creationId xmlns:a16="http://schemas.microsoft.com/office/drawing/2014/main" id="{06A7A2BC-477C-C49C-4BFE-7A81EBBF16B1}"/>
              </a:ext>
            </a:extLst>
          </p:cNvPr>
          <p:cNvSpPr>
            <a:spLocks noGrp="1"/>
          </p:cNvSpPr>
          <p:nvPr>
            <p:ph type="sldNum" sz="quarter" idx="12"/>
          </p:nvPr>
        </p:nvSpPr>
        <p:spPr/>
        <p:txBody>
          <a:bodyPr/>
          <a:lstStyle/>
          <a:p>
            <a:fld id="{884E0491-8496-4219-94F5-CC772E6D4817}" type="slidenum">
              <a:rPr lang="en-US" smtClean="0"/>
              <a:t>13</a:t>
            </a:fld>
            <a:endParaRPr lang="en-US" dirty="0"/>
          </a:p>
        </p:txBody>
      </p:sp>
    </p:spTree>
    <p:custDataLst>
      <p:tags r:id="rId1"/>
    </p:custDataLst>
    <p:extLst>
      <p:ext uri="{BB962C8B-B14F-4D97-AF65-F5344CB8AC3E}">
        <p14:creationId xmlns:p14="http://schemas.microsoft.com/office/powerpoint/2010/main" val="798095000"/>
      </p:ext>
    </p:extLst>
  </p:cSld>
  <p:clrMapOvr>
    <a:masterClrMapping/>
  </p:clrMapOvr>
  <mc:AlternateContent xmlns:mc="http://schemas.openxmlformats.org/markup-compatibility/2006" xmlns:p14="http://schemas.microsoft.com/office/powerpoint/2010/main">
    <mc:Choice Requires="p14">
      <p:transition spd="slow" p14:dur="2000" advTm="16229"/>
    </mc:Choice>
    <mc:Fallback xmlns="">
      <p:transition spd="slow" advTm="16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6D8A5D-966F-486A-B835-863A6A1786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999" cy="6857999"/>
          </a:xfrm>
          <a:prstGeom prst="rect">
            <a:avLst/>
          </a:prstGeom>
        </p:spPr>
      </p:pic>
      <p:sp>
        <p:nvSpPr>
          <p:cNvPr id="9" name="Rectangle 8">
            <a:extLst>
              <a:ext uri="{FF2B5EF4-FFF2-40B4-BE49-F238E27FC236}">
                <a16:creationId xmlns:a16="http://schemas.microsoft.com/office/drawing/2014/main" id="{4B1069BB-1BCE-4115-B5E5-F90F4F7ACC7E}"/>
              </a:ext>
            </a:extLst>
          </p:cNvPr>
          <p:cNvSpPr/>
          <p:nvPr/>
        </p:nvSpPr>
        <p:spPr>
          <a:xfrm>
            <a:off x="169164" y="200480"/>
            <a:ext cx="8805672" cy="1188720"/>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rgbClr val="CC3300"/>
                </a:solidFill>
                <a:latin typeface="Arial Black" panose="020B0A04020102020204" pitchFamily="34" charset="0"/>
              </a:rPr>
              <a:t>ADDRESSING INAPPROPRIATE BEHAVIOR…</a:t>
            </a:r>
          </a:p>
        </p:txBody>
      </p:sp>
      <p:pic>
        <p:nvPicPr>
          <p:cNvPr id="10" name="Graphic 9" descr="Scribble outline">
            <a:extLst>
              <a:ext uri="{FF2B5EF4-FFF2-40B4-BE49-F238E27FC236}">
                <a16:creationId xmlns:a16="http://schemas.microsoft.com/office/drawing/2014/main" id="{589E6F37-1532-49D9-BAB8-2E34ED4BA69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54112" y="275830"/>
            <a:ext cx="914400" cy="914400"/>
          </a:xfrm>
          <a:prstGeom prst="rect">
            <a:avLst/>
          </a:prstGeom>
        </p:spPr>
      </p:pic>
      <p:sp>
        <p:nvSpPr>
          <p:cNvPr id="11" name="Rectangle 10">
            <a:extLst>
              <a:ext uri="{FF2B5EF4-FFF2-40B4-BE49-F238E27FC236}">
                <a16:creationId xmlns:a16="http://schemas.microsoft.com/office/drawing/2014/main" id="{C773A420-0421-4ED1-8BE8-1D2E978FD079}"/>
              </a:ext>
            </a:extLst>
          </p:cNvPr>
          <p:cNvSpPr/>
          <p:nvPr/>
        </p:nvSpPr>
        <p:spPr>
          <a:xfrm>
            <a:off x="397764" y="1525701"/>
            <a:ext cx="8348472" cy="3172968"/>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solidFill>
                <a:srgbClr val="663300"/>
              </a:solidFill>
              <a:latin typeface="Arial Black" panose="020B0A04020102020204" pitchFamily="34" charset="0"/>
            </a:endParaRPr>
          </a:p>
          <a:p>
            <a:pPr algn="ctr"/>
            <a:r>
              <a:rPr lang="en-US" sz="2400" dirty="0">
                <a:solidFill>
                  <a:srgbClr val="000066"/>
                </a:solidFill>
                <a:latin typeface="Arial Black" panose="020B0A04020102020204" pitchFamily="34" charset="0"/>
              </a:rPr>
              <a:t>How to Address Signs of Grooming Behavior…</a:t>
            </a:r>
          </a:p>
          <a:p>
            <a:pPr algn="ctr"/>
            <a:r>
              <a:rPr lang="en-US" sz="2400" dirty="0">
                <a:solidFill>
                  <a:srgbClr val="000066"/>
                </a:solidFill>
                <a:latin typeface="Arial Black" panose="020B0A04020102020204" pitchFamily="34" charset="0"/>
              </a:rPr>
              <a:t>(prepare a person to be harassed or abused) …</a:t>
            </a:r>
          </a:p>
          <a:p>
            <a:pPr algn="ctr"/>
            <a:endParaRPr lang="en-US" sz="2400" dirty="0">
              <a:solidFill>
                <a:srgbClr val="000066"/>
              </a:solidFill>
              <a:latin typeface="Arial Black" panose="020B0A04020102020204" pitchFamily="34" charset="0"/>
            </a:endParaRPr>
          </a:p>
          <a:p>
            <a:pPr algn="ctr"/>
            <a:r>
              <a:rPr lang="en-US" sz="2400" dirty="0">
                <a:solidFill>
                  <a:srgbClr val="000066"/>
                </a:solidFill>
                <a:latin typeface="Arial Black" panose="020B0A04020102020204" pitchFamily="34" charset="0"/>
              </a:rPr>
              <a:t>Address all allegations of abuse or harassment </a:t>
            </a:r>
            <a:r>
              <a:rPr lang="en-US" sz="2400" i="1" u="sng" dirty="0">
                <a:solidFill>
                  <a:srgbClr val="C00000"/>
                </a:solidFill>
                <a:latin typeface="Arial Black" panose="020B0A04020102020204" pitchFamily="34" charset="0"/>
              </a:rPr>
              <a:t>Immediately</a:t>
            </a:r>
            <a:r>
              <a:rPr lang="en-US" sz="2400" dirty="0">
                <a:solidFill>
                  <a:srgbClr val="000066"/>
                </a:solidFill>
                <a:latin typeface="Arial Black" panose="020B0A04020102020204" pitchFamily="34" charset="0"/>
              </a:rPr>
              <a:t> and according to </a:t>
            </a:r>
            <a:r>
              <a:rPr lang="en-US" sz="2400" i="1" u="sng" dirty="0">
                <a:solidFill>
                  <a:srgbClr val="C00000"/>
                </a:solidFill>
                <a:latin typeface="Arial Black" panose="020B0A04020102020204" pitchFamily="34" charset="0"/>
              </a:rPr>
              <a:t>Rotary Policy </a:t>
            </a:r>
            <a:r>
              <a:rPr lang="en-US" sz="2400" dirty="0">
                <a:solidFill>
                  <a:srgbClr val="000066"/>
                </a:solidFill>
                <a:latin typeface="Arial Black" panose="020B0A04020102020204" pitchFamily="34" charset="0"/>
              </a:rPr>
              <a:t>!</a:t>
            </a:r>
          </a:p>
          <a:p>
            <a:pPr algn="ctr"/>
            <a:r>
              <a:rPr lang="en-US" sz="2400" dirty="0">
                <a:solidFill>
                  <a:srgbClr val="000066"/>
                </a:solidFill>
                <a:latin typeface="Arial Black" panose="020B0A04020102020204" pitchFamily="34" charset="0"/>
              </a:rPr>
              <a:t> </a:t>
            </a:r>
            <a:endParaRPr lang="en-US" dirty="0">
              <a:solidFill>
                <a:srgbClr val="000066"/>
              </a:solidFill>
              <a:latin typeface="Arial Black" panose="020B0A04020102020204" pitchFamily="34" charset="0"/>
            </a:endParaRPr>
          </a:p>
        </p:txBody>
      </p:sp>
      <p:sp>
        <p:nvSpPr>
          <p:cNvPr id="12" name="Rectangle 11">
            <a:extLst>
              <a:ext uri="{FF2B5EF4-FFF2-40B4-BE49-F238E27FC236}">
                <a16:creationId xmlns:a16="http://schemas.microsoft.com/office/drawing/2014/main" id="{AAB9081F-54E8-484C-863E-1117180F52DC}"/>
              </a:ext>
            </a:extLst>
          </p:cNvPr>
          <p:cNvSpPr/>
          <p:nvPr/>
        </p:nvSpPr>
        <p:spPr>
          <a:xfrm>
            <a:off x="397763" y="4981647"/>
            <a:ext cx="8348472" cy="1374704"/>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solidFill>
                  <a:srgbClr val="CC3300"/>
                </a:solidFill>
                <a:latin typeface="Arial Black" panose="020B0A04020102020204" pitchFamily="34" charset="0"/>
              </a:rPr>
              <a:t>Reporting Inappropriate Behavior is Everyone’s Responsibility.     </a:t>
            </a:r>
            <a:r>
              <a:rPr lang="en-US" dirty="0">
                <a:solidFill>
                  <a:srgbClr val="000066"/>
                </a:solidFill>
                <a:latin typeface="Arial Black" panose="020B0A04020102020204" pitchFamily="34" charset="0"/>
              </a:rPr>
              <a:t>If you are unsure…contact  your </a:t>
            </a:r>
            <a:r>
              <a:rPr lang="en-US" dirty="0">
                <a:solidFill>
                  <a:srgbClr val="C00000"/>
                </a:solidFill>
                <a:latin typeface="Arial Black" panose="020B0A04020102020204" pitchFamily="34" charset="0"/>
                <a:hlinkClick r:id="rId6">
                  <a:extLst>
                    <a:ext uri="{A12FA001-AC4F-418D-AE19-62706E023703}">
                      <ahyp:hlinkClr xmlns:ahyp="http://schemas.microsoft.com/office/drawing/2018/hyperlinkcolor" val="tx"/>
                    </a:ext>
                  </a:extLst>
                </a:hlinkClick>
              </a:rPr>
              <a:t>youth protection office</a:t>
            </a:r>
            <a:r>
              <a:rPr lang="en-US" dirty="0">
                <a:solidFill>
                  <a:srgbClr val="C00000"/>
                </a:solidFill>
                <a:latin typeface="Arial Black" panose="020B0A04020102020204" pitchFamily="34" charset="0"/>
              </a:rPr>
              <a:t> </a:t>
            </a:r>
            <a:r>
              <a:rPr lang="en-US" dirty="0">
                <a:solidFill>
                  <a:srgbClr val="000066"/>
                </a:solidFill>
                <a:latin typeface="Arial Black" panose="020B0A04020102020204" pitchFamily="34" charset="0"/>
              </a:rPr>
              <a:t>for guidance…</a:t>
            </a:r>
          </a:p>
        </p:txBody>
      </p:sp>
      <p:sp>
        <p:nvSpPr>
          <p:cNvPr id="2" name="Slide Number Placeholder 1">
            <a:extLst>
              <a:ext uri="{FF2B5EF4-FFF2-40B4-BE49-F238E27FC236}">
                <a16:creationId xmlns:a16="http://schemas.microsoft.com/office/drawing/2014/main" id="{FDA73521-2266-6C00-E76A-57885FD40063}"/>
              </a:ext>
            </a:extLst>
          </p:cNvPr>
          <p:cNvSpPr>
            <a:spLocks noGrp="1"/>
          </p:cNvSpPr>
          <p:nvPr>
            <p:ph type="sldNum" sz="quarter" idx="12"/>
          </p:nvPr>
        </p:nvSpPr>
        <p:spPr/>
        <p:txBody>
          <a:bodyPr/>
          <a:lstStyle/>
          <a:p>
            <a:fld id="{884E0491-8496-4219-94F5-CC772E6D4817}" type="slidenum">
              <a:rPr lang="en-US" smtClean="0"/>
              <a:t>14</a:t>
            </a:fld>
            <a:endParaRPr lang="en-US" dirty="0"/>
          </a:p>
        </p:txBody>
      </p:sp>
    </p:spTree>
    <p:custDataLst>
      <p:tags r:id="rId1"/>
    </p:custDataLst>
    <p:extLst>
      <p:ext uri="{BB962C8B-B14F-4D97-AF65-F5344CB8AC3E}">
        <p14:creationId xmlns:p14="http://schemas.microsoft.com/office/powerpoint/2010/main" val="2848691137"/>
      </p:ext>
    </p:extLst>
  </p:cSld>
  <p:clrMapOvr>
    <a:masterClrMapping/>
  </p:clrMapOvr>
  <mc:AlternateContent xmlns:mc="http://schemas.openxmlformats.org/markup-compatibility/2006" xmlns:p14="http://schemas.microsoft.com/office/powerpoint/2010/main">
    <mc:Choice Requires="p14">
      <p:transition spd="slow" p14:dur="2000" advTm="15042"/>
    </mc:Choice>
    <mc:Fallback xmlns="">
      <p:transition spd="slow" advTm="15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E63264-501C-4D5C-99F7-EF914C0DCD13}"/>
              </a:ext>
            </a:extLst>
          </p:cNvPr>
          <p:cNvSpPr/>
          <p:nvPr/>
        </p:nvSpPr>
        <p:spPr>
          <a:xfrm>
            <a:off x="151861" y="804672"/>
            <a:ext cx="4242816" cy="2368296"/>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r>
              <a:rPr lang="en-US" dirty="0">
                <a:solidFill>
                  <a:srgbClr val="002060"/>
                </a:solidFill>
                <a:latin typeface="Arial Black" panose="020B0A04020102020204" pitchFamily="34" charset="0"/>
              </a:rPr>
              <a:t>Address the </a:t>
            </a:r>
            <a:r>
              <a:rPr lang="en-US" b="1" i="1" u="sng" dirty="0">
                <a:solidFill>
                  <a:srgbClr val="C00000"/>
                </a:solidFill>
                <a:latin typeface="Arial Black" panose="020B0A04020102020204" pitchFamily="34" charset="0"/>
              </a:rPr>
              <a:t>First Sign </a:t>
            </a:r>
            <a:r>
              <a:rPr lang="en-US" dirty="0">
                <a:solidFill>
                  <a:srgbClr val="002060"/>
                </a:solidFill>
                <a:latin typeface="Arial Black" panose="020B0A04020102020204" pitchFamily="34" charset="0"/>
              </a:rPr>
              <a:t>of Inappropriate Behavior…</a:t>
            </a:r>
          </a:p>
          <a:p>
            <a:pPr algn="ctr"/>
            <a:r>
              <a:rPr lang="en-US" dirty="0">
                <a:solidFill>
                  <a:srgbClr val="C00000"/>
                </a:solidFill>
                <a:latin typeface="Arial Black" panose="020B0A04020102020204" pitchFamily="34" charset="0"/>
              </a:rPr>
              <a:t>Don’t Wait!</a:t>
            </a:r>
          </a:p>
          <a:p>
            <a:pPr algn="ctr"/>
            <a:r>
              <a:rPr lang="en-US" dirty="0">
                <a:solidFill>
                  <a:srgbClr val="002060"/>
                </a:solidFill>
                <a:latin typeface="Arial Black" panose="020B0A04020102020204" pitchFamily="34" charset="0"/>
              </a:rPr>
              <a:t>Keep your tone Natural..</a:t>
            </a:r>
          </a:p>
          <a:p>
            <a:pPr algn="ctr"/>
            <a:r>
              <a:rPr lang="en-US" dirty="0">
                <a:solidFill>
                  <a:srgbClr val="002060"/>
                </a:solidFill>
                <a:latin typeface="Arial Black" panose="020B0A04020102020204" pitchFamily="34" charset="0"/>
              </a:rPr>
              <a:t>Or… Ask a D7610 leader… </a:t>
            </a:r>
          </a:p>
          <a:p>
            <a:r>
              <a:rPr lang="en-US" dirty="0">
                <a:solidFill>
                  <a:srgbClr val="002060"/>
                </a:solidFill>
                <a:latin typeface="Arial Black" panose="020B0A04020102020204" pitchFamily="34" charset="0"/>
              </a:rPr>
              <a:t>                </a:t>
            </a:r>
            <a:r>
              <a:rPr lang="en-US" dirty="0">
                <a:solidFill>
                  <a:srgbClr val="C00000"/>
                </a:solidFill>
                <a:latin typeface="Arial Black" panose="020B0A04020102020204" pitchFamily="34" charset="0"/>
              </a:rPr>
              <a:t>…including </a:t>
            </a:r>
          </a:p>
          <a:p>
            <a:r>
              <a:rPr lang="en-US" dirty="0">
                <a:solidFill>
                  <a:srgbClr val="C00000"/>
                </a:solidFill>
                <a:latin typeface="Arial Black" panose="020B0A04020102020204" pitchFamily="34" charset="0"/>
              </a:rPr>
              <a:t>      the District Governor</a:t>
            </a:r>
            <a:r>
              <a:rPr lang="en-US" dirty="0">
                <a:solidFill>
                  <a:srgbClr val="002060"/>
                </a:solidFill>
                <a:latin typeface="Arial Black" panose="020B0A04020102020204" pitchFamily="34" charset="0"/>
              </a:rPr>
              <a:t>!</a:t>
            </a:r>
          </a:p>
          <a:p>
            <a:pPr algn="ctr"/>
            <a:endParaRPr lang="en-US" dirty="0">
              <a:solidFill>
                <a:srgbClr val="FFC000"/>
              </a:solidFill>
              <a:latin typeface="Arial Black" panose="020B0A04020102020204" pitchFamily="34" charset="0"/>
            </a:endParaRPr>
          </a:p>
        </p:txBody>
      </p:sp>
      <p:pic>
        <p:nvPicPr>
          <p:cNvPr id="8" name="Graphic 7" descr="Email with solid fill">
            <a:extLst>
              <a:ext uri="{FF2B5EF4-FFF2-40B4-BE49-F238E27FC236}">
                <a16:creationId xmlns:a16="http://schemas.microsoft.com/office/drawing/2014/main" id="{AE6E816A-0DC5-488E-B11A-32C41415F80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31377" y="2264933"/>
            <a:ext cx="863300" cy="863300"/>
          </a:xfrm>
          <a:prstGeom prst="rect">
            <a:avLst/>
          </a:prstGeom>
        </p:spPr>
      </p:pic>
      <p:sp>
        <p:nvSpPr>
          <p:cNvPr id="9" name="Rectangle 8">
            <a:extLst>
              <a:ext uri="{FF2B5EF4-FFF2-40B4-BE49-F238E27FC236}">
                <a16:creationId xmlns:a16="http://schemas.microsoft.com/office/drawing/2014/main" id="{F069C73F-1A3E-47CA-B37A-1C047B61E22E}"/>
              </a:ext>
            </a:extLst>
          </p:cNvPr>
          <p:cNvSpPr/>
          <p:nvPr/>
        </p:nvSpPr>
        <p:spPr>
          <a:xfrm>
            <a:off x="4639860" y="804672"/>
            <a:ext cx="4242816" cy="2368296"/>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r>
              <a:rPr lang="en-US" dirty="0">
                <a:solidFill>
                  <a:srgbClr val="C00000"/>
                </a:solidFill>
                <a:latin typeface="Arial Black" panose="020B0A04020102020204" pitchFamily="34" charset="0"/>
              </a:rPr>
              <a:t>Contact</a:t>
            </a:r>
            <a:r>
              <a:rPr lang="en-US" dirty="0">
                <a:solidFill>
                  <a:srgbClr val="002060"/>
                </a:solidFill>
                <a:latin typeface="Arial Black" panose="020B0A04020102020204" pitchFamily="34" charset="0"/>
              </a:rPr>
              <a:t> Rotary International</a:t>
            </a: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p:txBody>
      </p:sp>
      <p:pic>
        <p:nvPicPr>
          <p:cNvPr id="11" name="Graphic 10" descr="Smart Phone outline">
            <a:extLst>
              <a:ext uri="{FF2B5EF4-FFF2-40B4-BE49-F238E27FC236}">
                <a16:creationId xmlns:a16="http://schemas.microsoft.com/office/drawing/2014/main" id="{5987C723-E677-49E6-AE06-26F5A457150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60318" y="1728216"/>
            <a:ext cx="1177606" cy="1177606"/>
          </a:xfrm>
          <a:prstGeom prst="rect">
            <a:avLst/>
          </a:prstGeom>
        </p:spPr>
      </p:pic>
      <p:sp>
        <p:nvSpPr>
          <p:cNvPr id="14" name="Rectangle 13">
            <a:extLst>
              <a:ext uri="{FF2B5EF4-FFF2-40B4-BE49-F238E27FC236}">
                <a16:creationId xmlns:a16="http://schemas.microsoft.com/office/drawing/2014/main" id="{9C2C17B0-B3D1-4680-A51D-070D0479A539}"/>
              </a:ext>
            </a:extLst>
          </p:cNvPr>
          <p:cNvSpPr/>
          <p:nvPr/>
        </p:nvSpPr>
        <p:spPr>
          <a:xfrm>
            <a:off x="151861" y="3355848"/>
            <a:ext cx="4242816" cy="3364992"/>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r>
              <a:rPr lang="en-US" dirty="0">
                <a:solidFill>
                  <a:srgbClr val="C00000"/>
                </a:solidFill>
                <a:latin typeface="Arial Black" panose="020B0A04020102020204" pitchFamily="34" charset="0"/>
              </a:rPr>
              <a:t>Review</a:t>
            </a:r>
            <a:r>
              <a:rPr lang="en-US" dirty="0">
                <a:solidFill>
                  <a:srgbClr val="002060"/>
                </a:solidFill>
                <a:latin typeface="Arial Black" panose="020B0A04020102020204" pitchFamily="34" charset="0"/>
              </a:rPr>
              <a:t> District Records to Determine if there’s a pattern…</a:t>
            </a: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p:txBody>
      </p:sp>
      <p:pic>
        <p:nvPicPr>
          <p:cNvPr id="15" name="Picture 14" descr="Focused male engineer working at computer">
            <a:extLst>
              <a:ext uri="{FF2B5EF4-FFF2-40B4-BE49-F238E27FC236}">
                <a16:creationId xmlns:a16="http://schemas.microsoft.com/office/drawing/2014/main" id="{A2C97CF9-A9B2-4F30-BD6E-0D83176737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03160" y="4937760"/>
            <a:ext cx="2140218" cy="1426464"/>
          </a:xfrm>
          <a:prstGeom prst="rect">
            <a:avLst/>
          </a:prstGeom>
          <a:ln w="76200">
            <a:solidFill>
              <a:srgbClr val="FF0000"/>
            </a:solidFill>
          </a:ln>
          <a:scene3d>
            <a:camera prst="orthographicFront"/>
            <a:lightRig rig="threePt" dir="t"/>
          </a:scene3d>
          <a:sp3d>
            <a:bevelT prst="angle"/>
          </a:sp3d>
        </p:spPr>
      </p:pic>
      <p:sp>
        <p:nvSpPr>
          <p:cNvPr id="16" name="Rectangle 15">
            <a:extLst>
              <a:ext uri="{FF2B5EF4-FFF2-40B4-BE49-F238E27FC236}">
                <a16:creationId xmlns:a16="http://schemas.microsoft.com/office/drawing/2014/main" id="{E0E05FBF-4CFD-4D64-9083-D5C1336170A5}"/>
              </a:ext>
            </a:extLst>
          </p:cNvPr>
          <p:cNvSpPr/>
          <p:nvPr/>
        </p:nvSpPr>
        <p:spPr>
          <a:xfrm>
            <a:off x="4639860" y="3355848"/>
            <a:ext cx="4242816" cy="3364992"/>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002060"/>
              </a:solidFill>
              <a:latin typeface="Arial Black" panose="020B0A04020102020204" pitchFamily="34" charset="0"/>
            </a:endParaRPr>
          </a:p>
          <a:p>
            <a:pPr algn="ctr"/>
            <a:r>
              <a:rPr lang="en-US" dirty="0">
                <a:solidFill>
                  <a:srgbClr val="002060"/>
                </a:solidFill>
                <a:latin typeface="Arial Black" panose="020B0A04020102020204" pitchFamily="34" charset="0"/>
              </a:rPr>
              <a:t>Reiterate Your Expectations !</a:t>
            </a:r>
          </a:p>
          <a:p>
            <a:pPr algn="ctr"/>
            <a:r>
              <a:rPr lang="en-US" dirty="0">
                <a:solidFill>
                  <a:srgbClr val="002060"/>
                </a:solidFill>
                <a:latin typeface="Arial Black" panose="020B0A04020102020204" pitchFamily="34" charset="0"/>
              </a:rPr>
              <a:t>(This may be a good Opportunity to </a:t>
            </a:r>
            <a:r>
              <a:rPr lang="en-US" dirty="0">
                <a:solidFill>
                  <a:srgbClr val="C00000"/>
                </a:solidFill>
                <a:latin typeface="Arial Black" panose="020B0A04020102020204" pitchFamily="34" charset="0"/>
              </a:rPr>
              <a:t>Communicate</a:t>
            </a:r>
            <a:r>
              <a:rPr lang="en-US" dirty="0">
                <a:solidFill>
                  <a:srgbClr val="002060"/>
                </a:solidFill>
                <a:latin typeface="Arial Black" panose="020B0A04020102020204" pitchFamily="34" charset="0"/>
              </a:rPr>
              <a:t> your Expectations to all)…</a:t>
            </a:r>
          </a:p>
          <a:p>
            <a:pPr algn="ctr"/>
            <a:endParaRPr lang="en-US" dirty="0">
              <a:solidFill>
                <a:srgbClr val="002060"/>
              </a:solidFill>
              <a:latin typeface="Arial Black" panose="020B0A04020102020204" pitchFamily="34" charset="0"/>
            </a:endParaRPr>
          </a:p>
          <a:p>
            <a:pPr algn="ctr"/>
            <a:r>
              <a:rPr lang="en-US" dirty="0">
                <a:solidFill>
                  <a:srgbClr val="C00000"/>
                </a:solidFill>
                <a:latin typeface="Arial Black" panose="020B0A04020102020204" pitchFamily="34" charset="0"/>
              </a:rPr>
              <a:t>Specify the possible consequences of </a:t>
            </a:r>
          </a:p>
          <a:p>
            <a:pPr algn="ctr"/>
            <a:r>
              <a:rPr lang="en-US" dirty="0">
                <a:solidFill>
                  <a:srgbClr val="C00000"/>
                </a:solidFill>
                <a:latin typeface="Arial Black" panose="020B0A04020102020204" pitchFamily="34" charset="0"/>
              </a:rPr>
              <a:t>Inappropriate behavior…</a:t>
            </a:r>
          </a:p>
          <a:p>
            <a:pPr algn="ctr"/>
            <a:endParaRPr lang="en-US" dirty="0">
              <a:solidFill>
                <a:srgbClr val="002060"/>
              </a:solidFill>
              <a:latin typeface="Arial Black" panose="020B0A04020102020204" pitchFamily="34" charset="0"/>
            </a:endParaRPr>
          </a:p>
          <a:p>
            <a:pPr algn="ctr"/>
            <a:endParaRPr lang="en-US" dirty="0">
              <a:solidFill>
                <a:srgbClr val="002060"/>
              </a:solidFill>
              <a:latin typeface="Arial Black" panose="020B0A04020102020204" pitchFamily="34" charset="0"/>
            </a:endParaRPr>
          </a:p>
          <a:p>
            <a:pPr algn="ctr"/>
            <a:endParaRPr lang="en-US" dirty="0">
              <a:solidFill>
                <a:srgbClr val="002060"/>
              </a:solidFill>
              <a:latin typeface="Arial Black" panose="020B0A04020102020204" pitchFamily="34" charset="0"/>
            </a:endParaRPr>
          </a:p>
          <a:p>
            <a:pPr algn="ctr"/>
            <a:endParaRPr lang="en-US" dirty="0">
              <a:solidFill>
                <a:srgbClr val="002060"/>
              </a:solidFill>
              <a:latin typeface="Arial Black" panose="020B0A04020102020204" pitchFamily="34" charset="0"/>
            </a:endParaRPr>
          </a:p>
          <a:p>
            <a:pPr algn="ctr"/>
            <a:endParaRPr lang="en-US" dirty="0">
              <a:solidFill>
                <a:srgbClr val="002060"/>
              </a:solidFill>
              <a:latin typeface="Arial Black" panose="020B0A04020102020204" pitchFamily="34" charset="0"/>
            </a:endParaRPr>
          </a:p>
        </p:txBody>
      </p:sp>
      <p:pic>
        <p:nvPicPr>
          <p:cNvPr id="3" name="Graphic 2" descr="Construction Barricade with solid fill">
            <a:extLst>
              <a:ext uri="{FF2B5EF4-FFF2-40B4-BE49-F238E27FC236}">
                <a16:creationId xmlns:a16="http://schemas.microsoft.com/office/drawing/2014/main" id="{C4D2052D-E5A7-4E01-BB3E-D78002E9B1B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74754" y="5565741"/>
            <a:ext cx="914400" cy="914400"/>
          </a:xfrm>
          <a:prstGeom prst="rect">
            <a:avLst/>
          </a:prstGeom>
        </p:spPr>
      </p:pic>
      <p:sp>
        <p:nvSpPr>
          <p:cNvPr id="10" name="Rectangle 9">
            <a:extLst>
              <a:ext uri="{FF2B5EF4-FFF2-40B4-BE49-F238E27FC236}">
                <a16:creationId xmlns:a16="http://schemas.microsoft.com/office/drawing/2014/main" id="{75D259AB-52CC-40D2-9882-524FA06ABF76}"/>
              </a:ext>
            </a:extLst>
          </p:cNvPr>
          <p:cNvSpPr/>
          <p:nvPr/>
        </p:nvSpPr>
        <p:spPr>
          <a:xfrm>
            <a:off x="151861" y="80679"/>
            <a:ext cx="8805672" cy="594360"/>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rgbClr val="CC3300"/>
                </a:solidFill>
                <a:latin typeface="Arial Black" panose="020B0A04020102020204" pitchFamily="34" charset="0"/>
              </a:rPr>
              <a:t>ADDRESSING INAPPROPRIATE BEHAVIOR</a:t>
            </a:r>
            <a:r>
              <a:rPr lang="en-US" dirty="0">
                <a:solidFill>
                  <a:srgbClr val="000066"/>
                </a:solidFill>
                <a:latin typeface="Arial Black" panose="020B0A04020102020204" pitchFamily="34" charset="0"/>
              </a:rPr>
              <a:t>…</a:t>
            </a:r>
          </a:p>
        </p:txBody>
      </p:sp>
      <p:sp>
        <p:nvSpPr>
          <p:cNvPr id="2" name="Slide Number Placeholder 1">
            <a:extLst>
              <a:ext uri="{FF2B5EF4-FFF2-40B4-BE49-F238E27FC236}">
                <a16:creationId xmlns:a16="http://schemas.microsoft.com/office/drawing/2014/main" id="{38027609-63EC-B674-6EE3-7B01568366C6}"/>
              </a:ext>
            </a:extLst>
          </p:cNvPr>
          <p:cNvSpPr>
            <a:spLocks noGrp="1"/>
          </p:cNvSpPr>
          <p:nvPr>
            <p:ph type="sldNum" sz="quarter" idx="12"/>
          </p:nvPr>
        </p:nvSpPr>
        <p:spPr/>
        <p:txBody>
          <a:bodyPr/>
          <a:lstStyle/>
          <a:p>
            <a:fld id="{884E0491-8496-4219-94F5-CC772E6D4817}" type="slidenum">
              <a:rPr lang="en-US" smtClean="0"/>
              <a:t>15</a:t>
            </a:fld>
            <a:endParaRPr lang="en-US" dirty="0"/>
          </a:p>
        </p:txBody>
      </p:sp>
    </p:spTree>
    <p:custDataLst>
      <p:tags r:id="rId1"/>
    </p:custDataLst>
    <p:extLst>
      <p:ext uri="{BB962C8B-B14F-4D97-AF65-F5344CB8AC3E}">
        <p14:creationId xmlns:p14="http://schemas.microsoft.com/office/powerpoint/2010/main" val="2197043195"/>
      </p:ext>
    </p:extLst>
  </p:cSld>
  <p:clrMapOvr>
    <a:masterClrMapping/>
  </p:clrMapOvr>
  <mc:AlternateContent xmlns:mc="http://schemas.openxmlformats.org/markup-compatibility/2006" xmlns:p14="http://schemas.microsoft.com/office/powerpoint/2010/main">
    <mc:Choice Requires="p14">
      <p:transition spd="slow" p14:dur="2000" advTm="21955"/>
    </mc:Choice>
    <mc:Fallback xmlns="">
      <p:transition spd="slow" advTm="21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anim calcmode="lin" valueType="num">
                                      <p:cBhvr>
                                        <p:cTn id="41" dur="2000" fill="hold"/>
                                        <p:tgtEl>
                                          <p:spTgt spid="15"/>
                                        </p:tgtEl>
                                        <p:attrNameLst>
                                          <p:attrName>ppt_w</p:attrName>
                                        </p:attrNameLst>
                                      </p:cBhvr>
                                      <p:tavLst>
                                        <p:tav tm="0" fmla="#ppt_w*sin(2.5*pi*$)">
                                          <p:val>
                                            <p:fltVal val="0"/>
                                          </p:val>
                                        </p:tav>
                                        <p:tav tm="100000">
                                          <p:val>
                                            <p:fltVal val="1"/>
                                          </p:val>
                                        </p:tav>
                                      </p:tavLst>
                                    </p:anim>
                                    <p:anim calcmode="lin" valueType="num">
                                      <p:cBhvr>
                                        <p:cTn id="42"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000"/>
                                        <p:tgtEl>
                                          <p:spTgt spid="3"/>
                                        </p:tgtEl>
                                      </p:cBhvr>
                                    </p:animEffect>
                                    <p:anim calcmode="lin" valueType="num">
                                      <p:cBhvr>
                                        <p:cTn id="54" dur="2000" fill="hold"/>
                                        <p:tgtEl>
                                          <p:spTgt spid="3"/>
                                        </p:tgtEl>
                                        <p:attrNameLst>
                                          <p:attrName>ppt_w</p:attrName>
                                        </p:attrNameLst>
                                      </p:cBhvr>
                                      <p:tavLst>
                                        <p:tav tm="0" fmla="#ppt_w*sin(2.5*pi*$)">
                                          <p:val>
                                            <p:fltVal val="0"/>
                                          </p:val>
                                        </p:tav>
                                        <p:tav tm="100000">
                                          <p:val>
                                            <p:fltVal val="1"/>
                                          </p:val>
                                        </p:tav>
                                      </p:tavLst>
                                    </p:anim>
                                    <p:anim calcmode="lin" valueType="num">
                                      <p:cBhvr>
                                        <p:cTn id="5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P spid="1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BA5E1E-C4F1-4276-A020-14D90FC0A2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049"/>
            <a:ext cx="9144000" cy="6868049"/>
          </a:xfrm>
          <a:prstGeom prst="rect">
            <a:avLst/>
          </a:prstGeom>
        </p:spPr>
      </p:pic>
      <p:sp>
        <p:nvSpPr>
          <p:cNvPr id="8" name="Rectangle 7">
            <a:extLst>
              <a:ext uri="{FF2B5EF4-FFF2-40B4-BE49-F238E27FC236}">
                <a16:creationId xmlns:a16="http://schemas.microsoft.com/office/drawing/2014/main" id="{8D8C520A-3E3F-4DA8-8A97-8CAECF2BCB1F}"/>
              </a:ext>
            </a:extLst>
          </p:cNvPr>
          <p:cNvSpPr/>
          <p:nvPr/>
        </p:nvSpPr>
        <p:spPr>
          <a:xfrm>
            <a:off x="672084" y="301752"/>
            <a:ext cx="7799832" cy="1499616"/>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rgbClr val="C00000"/>
                </a:solidFill>
                <a:latin typeface="Arial Black" panose="020B0A04020102020204" pitchFamily="34" charset="0"/>
              </a:rPr>
              <a:t>Receiving and Reporting an Allegation:</a:t>
            </a:r>
          </a:p>
          <a:p>
            <a:pPr algn="ctr"/>
            <a:r>
              <a:rPr lang="en-US" dirty="0">
                <a:solidFill>
                  <a:srgbClr val="002060"/>
                </a:solidFill>
                <a:latin typeface="Arial Black" panose="020B0A04020102020204" pitchFamily="34" charset="0"/>
              </a:rPr>
              <a:t>How to Report allegations of Abuse and Harassment </a:t>
            </a:r>
          </a:p>
          <a:p>
            <a:pPr algn="ctr"/>
            <a:r>
              <a:rPr lang="en-US" dirty="0">
                <a:solidFill>
                  <a:srgbClr val="002060"/>
                </a:solidFill>
                <a:latin typeface="Arial Black" panose="020B0A04020102020204" pitchFamily="34" charset="0"/>
              </a:rPr>
              <a:t>that involve Youth</a:t>
            </a:r>
          </a:p>
        </p:txBody>
      </p:sp>
      <p:sp>
        <p:nvSpPr>
          <p:cNvPr id="9" name="Rectangle 8">
            <a:extLst>
              <a:ext uri="{FF2B5EF4-FFF2-40B4-BE49-F238E27FC236}">
                <a16:creationId xmlns:a16="http://schemas.microsoft.com/office/drawing/2014/main" id="{0DF568CA-139F-43B2-9AB0-BEDA360BFF1F}"/>
              </a:ext>
            </a:extLst>
          </p:cNvPr>
          <p:cNvSpPr/>
          <p:nvPr/>
        </p:nvSpPr>
        <p:spPr>
          <a:xfrm>
            <a:off x="368046" y="2125250"/>
            <a:ext cx="8407908" cy="4247430"/>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solidFill>
                <a:srgbClr val="663300"/>
              </a:solidFill>
              <a:latin typeface="Arial Black" panose="020B0A04020102020204" pitchFamily="34" charset="0"/>
            </a:endParaRPr>
          </a:p>
          <a:p>
            <a:pPr marL="342900" indent="-342900">
              <a:buClr>
                <a:srgbClr val="C00000"/>
              </a:buClr>
              <a:buFont typeface="Arial" panose="020B0604020202020204" pitchFamily="34" charset="0"/>
              <a:buChar char="•"/>
            </a:pPr>
            <a:r>
              <a:rPr lang="en-US" sz="2000" dirty="0">
                <a:solidFill>
                  <a:srgbClr val="002060"/>
                </a:solidFill>
                <a:latin typeface="Arial Black" panose="020B0A04020102020204" pitchFamily="34" charset="0"/>
              </a:rPr>
              <a:t>You </a:t>
            </a:r>
            <a:r>
              <a:rPr lang="en-US" sz="2000" dirty="0">
                <a:solidFill>
                  <a:srgbClr val="C00000"/>
                </a:solidFill>
                <a:latin typeface="Arial Black" panose="020B0A04020102020204" pitchFamily="34" charset="0"/>
              </a:rPr>
              <a:t>may not receive a report </a:t>
            </a:r>
            <a:r>
              <a:rPr lang="en-US" sz="2000" dirty="0">
                <a:solidFill>
                  <a:srgbClr val="002060"/>
                </a:solidFill>
                <a:latin typeface="Arial Black" panose="020B0A04020102020204" pitchFamily="34" charset="0"/>
              </a:rPr>
              <a:t>about abuse or harassment immediately…</a:t>
            </a:r>
          </a:p>
          <a:p>
            <a:pPr marL="342900" indent="-342900">
              <a:buClr>
                <a:srgbClr val="C00000"/>
              </a:buClr>
              <a:buFont typeface="Arial" panose="020B0604020202020204" pitchFamily="34" charset="0"/>
              <a:buChar char="•"/>
            </a:pPr>
            <a:endParaRPr lang="en-US" sz="2000" dirty="0">
              <a:solidFill>
                <a:srgbClr val="002060"/>
              </a:solidFill>
              <a:latin typeface="Arial Black" panose="020B0A04020102020204" pitchFamily="34" charset="0"/>
            </a:endParaRPr>
          </a:p>
          <a:p>
            <a:pPr marL="342900" indent="-342900">
              <a:buClr>
                <a:srgbClr val="C00000"/>
              </a:buClr>
              <a:buFont typeface="Arial" panose="020B0604020202020204" pitchFamily="34" charset="0"/>
              <a:buChar char="•"/>
            </a:pPr>
            <a:r>
              <a:rPr lang="en-US" sz="2000" dirty="0">
                <a:solidFill>
                  <a:srgbClr val="C00000"/>
                </a:solidFill>
                <a:latin typeface="Arial Black" panose="020B0A04020102020204" pitchFamily="34" charset="0"/>
              </a:rPr>
              <a:t>Young people often don’t report right away </a:t>
            </a:r>
            <a:r>
              <a:rPr lang="en-US" sz="2000" dirty="0">
                <a:solidFill>
                  <a:srgbClr val="002060"/>
                </a:solidFill>
                <a:latin typeface="Arial Black" panose="020B0A04020102020204" pitchFamily="34" charset="0"/>
              </a:rPr>
              <a:t>because they feel shame, guilt or embarrassment. </a:t>
            </a:r>
          </a:p>
          <a:p>
            <a:pPr marL="342900" indent="-342900">
              <a:buClr>
                <a:srgbClr val="C00000"/>
              </a:buClr>
              <a:buFont typeface="Arial" panose="020B0604020202020204" pitchFamily="34" charset="0"/>
              <a:buChar char="•"/>
            </a:pPr>
            <a:endParaRPr lang="en-US" sz="2000" dirty="0">
              <a:solidFill>
                <a:srgbClr val="002060"/>
              </a:solidFill>
              <a:latin typeface="Arial Black" panose="020B0A04020102020204" pitchFamily="34" charset="0"/>
            </a:endParaRPr>
          </a:p>
          <a:p>
            <a:pPr marL="342900" indent="-342900">
              <a:buClr>
                <a:srgbClr val="C00000"/>
              </a:buClr>
              <a:buFont typeface="Arial" panose="020B0604020202020204" pitchFamily="34" charset="0"/>
              <a:buChar char="•"/>
            </a:pPr>
            <a:r>
              <a:rPr lang="en-US" sz="2000" dirty="0">
                <a:solidFill>
                  <a:srgbClr val="C00000"/>
                </a:solidFill>
                <a:latin typeface="Arial Black" panose="020B0A04020102020204" pitchFamily="34" charset="0"/>
              </a:rPr>
              <a:t>They may also fear that they won’t be believed…</a:t>
            </a:r>
          </a:p>
          <a:p>
            <a:endParaRPr lang="en-US" sz="2000" dirty="0">
              <a:solidFill>
                <a:srgbClr val="002060"/>
              </a:solidFill>
              <a:latin typeface="Arial Black" panose="020B0A04020102020204" pitchFamily="34" charset="0"/>
            </a:endParaRPr>
          </a:p>
          <a:p>
            <a:r>
              <a:rPr lang="en-US" sz="2000" dirty="0">
                <a:solidFill>
                  <a:srgbClr val="002060"/>
                </a:solidFill>
                <a:latin typeface="Arial Black" panose="020B0A04020102020204" pitchFamily="34" charset="0"/>
              </a:rPr>
              <a:t>    So… Whenever you receive a report about abuse or   	</a:t>
            </a:r>
          </a:p>
          <a:p>
            <a:r>
              <a:rPr lang="en-US" sz="2000" dirty="0">
                <a:solidFill>
                  <a:srgbClr val="002060"/>
                </a:solidFill>
                <a:latin typeface="Arial Black" panose="020B0A04020102020204" pitchFamily="34" charset="0"/>
              </a:rPr>
              <a:t>             harassment, it’s important to </a:t>
            </a:r>
            <a:r>
              <a:rPr lang="en-US" sz="2000" b="1" i="1" u="sng" dirty="0">
                <a:solidFill>
                  <a:srgbClr val="C00000"/>
                </a:solidFill>
                <a:latin typeface="Arial Black" panose="020B0A04020102020204" pitchFamily="34" charset="0"/>
              </a:rPr>
              <a:t>KNOW WHAT TO DO!</a:t>
            </a:r>
          </a:p>
        </p:txBody>
      </p:sp>
      <p:pic>
        <p:nvPicPr>
          <p:cNvPr id="10" name="Graphic 9" descr="Confused face outline with solid fill">
            <a:extLst>
              <a:ext uri="{FF2B5EF4-FFF2-40B4-BE49-F238E27FC236}">
                <a16:creationId xmlns:a16="http://schemas.microsoft.com/office/drawing/2014/main" id="{7632A3AE-8A7B-462D-B4FC-E4FD84C1469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44384" y="2514600"/>
            <a:ext cx="914400" cy="914400"/>
          </a:xfrm>
          <a:prstGeom prst="rect">
            <a:avLst/>
          </a:prstGeom>
        </p:spPr>
      </p:pic>
      <p:sp>
        <p:nvSpPr>
          <p:cNvPr id="2" name="Slide Number Placeholder 1">
            <a:extLst>
              <a:ext uri="{FF2B5EF4-FFF2-40B4-BE49-F238E27FC236}">
                <a16:creationId xmlns:a16="http://schemas.microsoft.com/office/drawing/2014/main" id="{1CDB8CFB-8E17-88A9-2A7F-6E6F067D1F96}"/>
              </a:ext>
            </a:extLst>
          </p:cNvPr>
          <p:cNvSpPr>
            <a:spLocks noGrp="1"/>
          </p:cNvSpPr>
          <p:nvPr>
            <p:ph type="sldNum" sz="quarter" idx="12"/>
          </p:nvPr>
        </p:nvSpPr>
        <p:spPr/>
        <p:txBody>
          <a:bodyPr/>
          <a:lstStyle/>
          <a:p>
            <a:fld id="{884E0491-8496-4219-94F5-CC772E6D4817}" type="slidenum">
              <a:rPr lang="en-US" smtClean="0"/>
              <a:t>16</a:t>
            </a:fld>
            <a:endParaRPr lang="en-US" dirty="0"/>
          </a:p>
        </p:txBody>
      </p:sp>
    </p:spTree>
    <p:custDataLst>
      <p:tags r:id="rId1"/>
    </p:custDataLst>
    <p:extLst>
      <p:ext uri="{BB962C8B-B14F-4D97-AF65-F5344CB8AC3E}">
        <p14:creationId xmlns:p14="http://schemas.microsoft.com/office/powerpoint/2010/main" val="1922719877"/>
      </p:ext>
    </p:extLst>
  </p:cSld>
  <p:clrMapOvr>
    <a:masterClrMapping/>
  </p:clrMapOvr>
  <mc:AlternateContent xmlns:mc="http://schemas.openxmlformats.org/markup-compatibility/2006" xmlns:p14="http://schemas.microsoft.com/office/powerpoint/2010/main">
    <mc:Choice Requires="p14">
      <p:transition spd="slow" p14:dur="2000" advTm="18017"/>
    </mc:Choice>
    <mc:Fallback xmlns="">
      <p:transition spd="slow" advTm="180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9A523A-9B9B-4A17-AE23-207AFF2F47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999" cy="6857999"/>
          </a:xfrm>
          <a:prstGeom prst="rect">
            <a:avLst/>
          </a:prstGeom>
        </p:spPr>
      </p:pic>
      <p:sp>
        <p:nvSpPr>
          <p:cNvPr id="16" name="Rectangle 15">
            <a:extLst>
              <a:ext uri="{FF2B5EF4-FFF2-40B4-BE49-F238E27FC236}">
                <a16:creationId xmlns:a16="http://schemas.microsoft.com/office/drawing/2014/main" id="{73BB956B-3807-43F8-AA26-B6036F1EEF0B}"/>
              </a:ext>
            </a:extLst>
          </p:cNvPr>
          <p:cNvSpPr/>
          <p:nvPr/>
        </p:nvSpPr>
        <p:spPr>
          <a:xfrm>
            <a:off x="164592" y="370332"/>
            <a:ext cx="4242816" cy="2688336"/>
          </a:xfrm>
          <a:prstGeom prst="rect">
            <a:avLst/>
          </a:prstGeom>
          <a:solidFill>
            <a:srgbClr val="C1FFE0"/>
          </a:solid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r>
              <a:rPr lang="en-US" b="1" i="1" u="sng" dirty="0">
                <a:solidFill>
                  <a:srgbClr val="C00000"/>
                </a:solidFill>
                <a:latin typeface="Arial Black" panose="020B0A04020102020204" pitchFamily="34" charset="0"/>
              </a:rPr>
              <a:t>Receive a Report:</a:t>
            </a:r>
          </a:p>
          <a:p>
            <a:pPr algn="ctr"/>
            <a:r>
              <a:rPr lang="en-US" dirty="0">
                <a:solidFill>
                  <a:srgbClr val="002060"/>
                </a:solidFill>
                <a:latin typeface="Arial Black" panose="020B0A04020102020204" pitchFamily="34" charset="0"/>
              </a:rPr>
              <a:t>Tell them that Rotary doesn’t Tolerate abuse nor harassment and takes every allegation seriously..</a:t>
            </a:r>
          </a:p>
          <a:p>
            <a:pPr algn="ctr"/>
            <a:r>
              <a:rPr lang="en-US" dirty="0">
                <a:solidFill>
                  <a:srgbClr val="C00000"/>
                </a:solidFill>
                <a:latin typeface="Arial Black" panose="020B0A04020102020204" pitchFamily="34" charset="0"/>
              </a:rPr>
              <a:t>Assure the person that they were right to tell you…and it will remain confidential…</a:t>
            </a:r>
          </a:p>
          <a:p>
            <a:pPr algn="ctr"/>
            <a:endParaRPr lang="en-US" dirty="0">
              <a:solidFill>
                <a:srgbClr val="FFC000"/>
              </a:solidFill>
              <a:latin typeface="Arial Black" panose="020B0A04020102020204" pitchFamily="34" charset="0"/>
            </a:endParaRPr>
          </a:p>
        </p:txBody>
      </p:sp>
      <p:sp>
        <p:nvSpPr>
          <p:cNvPr id="17" name="TextBox 16">
            <a:extLst>
              <a:ext uri="{FF2B5EF4-FFF2-40B4-BE49-F238E27FC236}">
                <a16:creationId xmlns:a16="http://schemas.microsoft.com/office/drawing/2014/main" id="{51983616-45C4-4ECA-A9BA-E52CD420B8BF}"/>
              </a:ext>
            </a:extLst>
          </p:cNvPr>
          <p:cNvSpPr txBox="1"/>
          <p:nvPr/>
        </p:nvSpPr>
        <p:spPr>
          <a:xfrm>
            <a:off x="1860242" y="158140"/>
            <a:ext cx="851515" cy="369332"/>
          </a:xfrm>
          <a:prstGeom prst="rect">
            <a:avLst/>
          </a:prstGeom>
          <a:solidFill>
            <a:srgbClr val="AFF0FF"/>
          </a:solidFill>
          <a:ln w="76200">
            <a:solidFill>
              <a:srgbClr val="C00000"/>
            </a:solidFill>
          </a:ln>
        </p:spPr>
        <p:txBody>
          <a:bodyPr wrap="none" rtlCol="0">
            <a:spAutoFit/>
          </a:bodyPr>
          <a:lstStyle/>
          <a:p>
            <a:r>
              <a:rPr lang="en-US" dirty="0">
                <a:solidFill>
                  <a:srgbClr val="002060"/>
                </a:solidFill>
                <a:latin typeface="Arial" panose="020B0604020202020204" pitchFamily="34" charset="0"/>
                <a:cs typeface="Arial" panose="020B0604020202020204" pitchFamily="34" charset="0"/>
              </a:rPr>
              <a:t>Step 1</a:t>
            </a:r>
          </a:p>
        </p:txBody>
      </p:sp>
      <p:sp>
        <p:nvSpPr>
          <p:cNvPr id="18" name="Rectangle 17">
            <a:extLst>
              <a:ext uri="{FF2B5EF4-FFF2-40B4-BE49-F238E27FC236}">
                <a16:creationId xmlns:a16="http://schemas.microsoft.com/office/drawing/2014/main" id="{1BFF6471-6F45-4E1C-B7DC-0B725A4D132B}"/>
              </a:ext>
            </a:extLst>
          </p:cNvPr>
          <p:cNvSpPr/>
          <p:nvPr/>
        </p:nvSpPr>
        <p:spPr>
          <a:xfrm>
            <a:off x="4736592" y="370332"/>
            <a:ext cx="4242816" cy="2688336"/>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r>
              <a:rPr lang="en-US" b="1" i="1" u="sng" dirty="0">
                <a:solidFill>
                  <a:srgbClr val="C00000"/>
                </a:solidFill>
                <a:latin typeface="Arial Black" panose="020B0A04020102020204" pitchFamily="34" charset="0"/>
              </a:rPr>
              <a:t>Get the Information:</a:t>
            </a:r>
          </a:p>
          <a:p>
            <a:pPr algn="ctr"/>
            <a:r>
              <a:rPr lang="en-US" dirty="0">
                <a:solidFill>
                  <a:srgbClr val="002060"/>
                </a:solidFill>
                <a:latin typeface="Arial Black" panose="020B0A04020102020204" pitchFamily="34" charset="0"/>
              </a:rPr>
              <a:t>Ask only questions that establish facts.</a:t>
            </a:r>
          </a:p>
          <a:p>
            <a:pPr algn="ctr"/>
            <a:r>
              <a:rPr lang="en-US" dirty="0">
                <a:solidFill>
                  <a:srgbClr val="C00000"/>
                </a:solidFill>
                <a:latin typeface="Arial Black" panose="020B0A04020102020204" pitchFamily="34" charset="0"/>
              </a:rPr>
              <a:t>Avoid ‘why’ questions </a:t>
            </a:r>
            <a:r>
              <a:rPr lang="en-US" dirty="0">
                <a:solidFill>
                  <a:srgbClr val="002060"/>
                </a:solidFill>
                <a:latin typeface="Arial Black" panose="020B0A04020102020204" pitchFamily="34" charset="0"/>
              </a:rPr>
              <a:t>that can lead to shaming or blaming…</a:t>
            </a:r>
          </a:p>
          <a:p>
            <a:pPr algn="ctr"/>
            <a:r>
              <a:rPr lang="en-US" dirty="0">
                <a:solidFill>
                  <a:srgbClr val="002060"/>
                </a:solidFill>
                <a:latin typeface="Arial Black" panose="020B0A04020102020204" pitchFamily="34" charset="0"/>
              </a:rPr>
              <a:t>Remember, retelling the facts of an incident can be traumatizing!</a:t>
            </a:r>
          </a:p>
          <a:p>
            <a:pPr algn="ctr"/>
            <a:r>
              <a:rPr lang="en-US" dirty="0">
                <a:solidFill>
                  <a:srgbClr val="002060"/>
                </a:solidFill>
                <a:latin typeface="Arial Black" panose="020B0A04020102020204" pitchFamily="34" charset="0"/>
              </a:rPr>
              <a:t>Be empathetic</a:t>
            </a:r>
          </a:p>
          <a:p>
            <a:pPr algn="ctr"/>
            <a:endParaRPr lang="en-US" dirty="0">
              <a:solidFill>
                <a:srgbClr val="FFC000"/>
              </a:solidFill>
              <a:latin typeface="Arial Black" panose="020B0A04020102020204" pitchFamily="34" charset="0"/>
            </a:endParaRPr>
          </a:p>
        </p:txBody>
      </p:sp>
      <p:sp>
        <p:nvSpPr>
          <p:cNvPr id="19" name="TextBox 18">
            <a:extLst>
              <a:ext uri="{FF2B5EF4-FFF2-40B4-BE49-F238E27FC236}">
                <a16:creationId xmlns:a16="http://schemas.microsoft.com/office/drawing/2014/main" id="{51C2FA17-F0CE-45D3-AA2B-5A1B94F4A3CD}"/>
              </a:ext>
            </a:extLst>
          </p:cNvPr>
          <p:cNvSpPr txBox="1"/>
          <p:nvPr/>
        </p:nvSpPr>
        <p:spPr>
          <a:xfrm>
            <a:off x="6445399" y="115824"/>
            <a:ext cx="851515" cy="369332"/>
          </a:xfrm>
          <a:prstGeom prst="rect">
            <a:avLst/>
          </a:prstGeom>
          <a:solidFill>
            <a:srgbClr val="AFF0FF"/>
          </a:solidFill>
          <a:ln w="76200">
            <a:solidFill>
              <a:srgbClr val="C00000"/>
            </a:solidFill>
          </a:ln>
        </p:spPr>
        <p:txBody>
          <a:bodyPr wrap="none" rtlCol="0">
            <a:spAutoFit/>
          </a:bodyPr>
          <a:lstStyle/>
          <a:p>
            <a:r>
              <a:rPr lang="en-US" dirty="0">
                <a:solidFill>
                  <a:srgbClr val="002060"/>
                </a:solidFill>
                <a:latin typeface="Arial" panose="020B0604020202020204" pitchFamily="34" charset="0"/>
                <a:cs typeface="Arial" panose="020B0604020202020204" pitchFamily="34" charset="0"/>
              </a:rPr>
              <a:t>Step 2</a:t>
            </a:r>
          </a:p>
        </p:txBody>
      </p:sp>
      <p:sp>
        <p:nvSpPr>
          <p:cNvPr id="20" name="Rectangle 19">
            <a:extLst>
              <a:ext uri="{FF2B5EF4-FFF2-40B4-BE49-F238E27FC236}">
                <a16:creationId xmlns:a16="http://schemas.microsoft.com/office/drawing/2014/main" id="{38CCCB60-241D-4048-85DB-35DDFACC9FF2}"/>
              </a:ext>
            </a:extLst>
          </p:cNvPr>
          <p:cNvSpPr/>
          <p:nvPr/>
        </p:nvSpPr>
        <p:spPr>
          <a:xfrm>
            <a:off x="159458" y="3562645"/>
            <a:ext cx="4242816" cy="2968878"/>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r>
              <a:rPr lang="en-US" b="1" i="1" u="sng" dirty="0">
                <a:solidFill>
                  <a:srgbClr val="C00000"/>
                </a:solidFill>
                <a:latin typeface="Arial Black" panose="020B0A04020102020204" pitchFamily="34" charset="0"/>
              </a:rPr>
              <a:t>Immediately address any safety concerns</a:t>
            </a:r>
          </a:p>
          <a:p>
            <a:pPr algn="ctr"/>
            <a:r>
              <a:rPr lang="en-US" sz="1600" b="1" dirty="0">
                <a:solidFill>
                  <a:srgbClr val="C00000"/>
                </a:solidFill>
                <a:latin typeface="Arial Black" panose="020B0A04020102020204" pitchFamily="34" charset="0"/>
              </a:rPr>
              <a:t>Remove the participant from contact with the person whose behavior is in question’</a:t>
            </a:r>
          </a:p>
          <a:p>
            <a:pPr algn="ctr"/>
            <a:r>
              <a:rPr lang="en-US" sz="1600" b="1" dirty="0">
                <a:solidFill>
                  <a:srgbClr val="002060"/>
                </a:solidFill>
                <a:latin typeface="Arial Black" panose="020B0A04020102020204" pitchFamily="34" charset="0"/>
              </a:rPr>
              <a:t>Provide professional support services—like medical treatment or counseling</a:t>
            </a:r>
          </a:p>
          <a:p>
            <a:pPr algn="ctr"/>
            <a:r>
              <a:rPr lang="en-US" sz="1600" b="1" dirty="0">
                <a:solidFill>
                  <a:srgbClr val="002060"/>
                </a:solidFill>
                <a:latin typeface="Arial Black" panose="020B0A04020102020204" pitchFamily="34" charset="0"/>
              </a:rPr>
              <a:t>Monitor them for signs of physical or emotional distress</a:t>
            </a:r>
            <a:endParaRPr lang="en-US" sz="1600" dirty="0">
              <a:solidFill>
                <a:srgbClr val="002060"/>
              </a:solidFill>
              <a:latin typeface="Arial Black" panose="020B0A04020102020204" pitchFamily="34" charset="0"/>
            </a:endParaRPr>
          </a:p>
        </p:txBody>
      </p:sp>
      <p:sp>
        <p:nvSpPr>
          <p:cNvPr id="21" name="TextBox 20">
            <a:extLst>
              <a:ext uri="{FF2B5EF4-FFF2-40B4-BE49-F238E27FC236}">
                <a16:creationId xmlns:a16="http://schemas.microsoft.com/office/drawing/2014/main" id="{ED3D649D-0546-4F20-90BD-F7EF0253472A}"/>
              </a:ext>
            </a:extLst>
          </p:cNvPr>
          <p:cNvSpPr txBox="1"/>
          <p:nvPr/>
        </p:nvSpPr>
        <p:spPr>
          <a:xfrm>
            <a:off x="1860242" y="3237910"/>
            <a:ext cx="851515" cy="369332"/>
          </a:xfrm>
          <a:prstGeom prst="rect">
            <a:avLst/>
          </a:prstGeom>
          <a:solidFill>
            <a:srgbClr val="AFF0FF"/>
          </a:solidFill>
          <a:ln w="76200">
            <a:solidFill>
              <a:srgbClr val="C00000"/>
            </a:solidFill>
          </a:ln>
        </p:spPr>
        <p:txBody>
          <a:bodyPr wrap="none" rtlCol="0">
            <a:spAutoFit/>
          </a:bodyPr>
          <a:lstStyle/>
          <a:p>
            <a:r>
              <a:rPr lang="en-US" dirty="0">
                <a:solidFill>
                  <a:srgbClr val="002060"/>
                </a:solidFill>
                <a:latin typeface="Arial" panose="020B0604020202020204" pitchFamily="34" charset="0"/>
                <a:cs typeface="Arial" panose="020B0604020202020204" pitchFamily="34" charset="0"/>
              </a:rPr>
              <a:t>Step 3</a:t>
            </a:r>
          </a:p>
        </p:txBody>
      </p:sp>
      <p:sp>
        <p:nvSpPr>
          <p:cNvPr id="22" name="Rectangle 21">
            <a:extLst>
              <a:ext uri="{FF2B5EF4-FFF2-40B4-BE49-F238E27FC236}">
                <a16:creationId xmlns:a16="http://schemas.microsoft.com/office/drawing/2014/main" id="{10616115-0012-449F-8B1C-D334797D24BC}"/>
              </a:ext>
            </a:extLst>
          </p:cNvPr>
          <p:cNvSpPr/>
          <p:nvPr/>
        </p:nvSpPr>
        <p:spPr>
          <a:xfrm>
            <a:off x="4749748" y="3491122"/>
            <a:ext cx="4242816" cy="2968879"/>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endParaRPr lang="en-US" sz="1600" b="1" i="1" u="sng" dirty="0">
              <a:solidFill>
                <a:srgbClr val="FFC000"/>
              </a:solidFill>
              <a:latin typeface="Arial Black" panose="020B0A04020102020204" pitchFamily="34" charset="0"/>
            </a:endParaRPr>
          </a:p>
          <a:p>
            <a:pPr algn="ctr"/>
            <a:endParaRPr lang="en-US" sz="1600" b="1" i="1" u="sng" dirty="0">
              <a:solidFill>
                <a:srgbClr val="FFC000"/>
              </a:solidFill>
              <a:latin typeface="Arial Black" panose="020B0A04020102020204" pitchFamily="34" charset="0"/>
            </a:endParaRPr>
          </a:p>
          <a:p>
            <a:pPr algn="ctr"/>
            <a:r>
              <a:rPr lang="en-US" sz="1600" b="1" i="1" u="sng" dirty="0">
                <a:solidFill>
                  <a:srgbClr val="C00000"/>
                </a:solidFill>
                <a:latin typeface="Arial Black" panose="020B0A04020102020204" pitchFamily="34" charset="0"/>
              </a:rPr>
              <a:t>Remove the Accused person from Youth activities:</a:t>
            </a:r>
          </a:p>
          <a:p>
            <a:pPr algn="ctr"/>
            <a:r>
              <a:rPr lang="en-US" sz="1400" b="1" dirty="0">
                <a:solidFill>
                  <a:srgbClr val="C00000"/>
                </a:solidFill>
                <a:latin typeface="Arial Black" panose="020B0A04020102020204" pitchFamily="34" charset="0"/>
              </a:rPr>
              <a:t>According to Rotary’s protection policy—anyone accused of sexual abuse or harassment must be removed from contact with participants until the matter is resolved. </a:t>
            </a:r>
          </a:p>
          <a:p>
            <a:pPr algn="ctr"/>
            <a:r>
              <a:rPr lang="en-US" sz="1400" b="1" dirty="0">
                <a:solidFill>
                  <a:srgbClr val="002060"/>
                </a:solidFill>
                <a:latin typeface="Arial Black" panose="020B0A04020102020204" pitchFamily="34" charset="0"/>
              </a:rPr>
              <a:t>Make sure that any young people who are involved in the incidence receive support Services</a:t>
            </a:r>
          </a:p>
          <a:p>
            <a:pPr algn="ctr"/>
            <a:r>
              <a:rPr lang="en-US" sz="1400" b="1" dirty="0">
                <a:solidFill>
                  <a:srgbClr val="002060"/>
                </a:solidFill>
                <a:latin typeface="Arial Black" panose="020B0A04020102020204" pitchFamily="34" charset="0"/>
              </a:rPr>
              <a:t>If the accused person is a peer—they should also receive support.</a:t>
            </a:r>
          </a:p>
          <a:p>
            <a:pPr algn="ctr"/>
            <a:endParaRPr lang="en-US" sz="1400" b="1" dirty="0">
              <a:solidFill>
                <a:srgbClr val="002060"/>
              </a:solidFill>
              <a:latin typeface="Arial Black" panose="020B0A04020102020204" pitchFamily="34" charset="0"/>
            </a:endParaRPr>
          </a:p>
          <a:p>
            <a:pPr algn="ctr"/>
            <a:endParaRPr lang="en-US" sz="1400" b="1" dirty="0">
              <a:solidFill>
                <a:srgbClr val="FFC000"/>
              </a:solidFill>
              <a:latin typeface="Arial Black" panose="020B0A04020102020204" pitchFamily="34" charset="0"/>
            </a:endParaRPr>
          </a:p>
          <a:p>
            <a:pPr algn="ctr"/>
            <a:endParaRPr lang="en-US" sz="1600" b="1" dirty="0">
              <a:solidFill>
                <a:srgbClr val="FFC000"/>
              </a:solidFill>
              <a:latin typeface="Arial Black" panose="020B0A04020102020204" pitchFamily="34" charset="0"/>
            </a:endParaRPr>
          </a:p>
        </p:txBody>
      </p:sp>
      <p:sp>
        <p:nvSpPr>
          <p:cNvPr id="23" name="TextBox 22">
            <a:extLst>
              <a:ext uri="{FF2B5EF4-FFF2-40B4-BE49-F238E27FC236}">
                <a16:creationId xmlns:a16="http://schemas.microsoft.com/office/drawing/2014/main" id="{3F26E0CD-5AF8-416C-B1F9-38AA84272A93}"/>
              </a:ext>
            </a:extLst>
          </p:cNvPr>
          <p:cNvSpPr txBox="1"/>
          <p:nvPr/>
        </p:nvSpPr>
        <p:spPr>
          <a:xfrm>
            <a:off x="6457950" y="3235888"/>
            <a:ext cx="881993" cy="369332"/>
          </a:xfrm>
          <a:prstGeom prst="rect">
            <a:avLst/>
          </a:prstGeom>
          <a:solidFill>
            <a:srgbClr val="AFF0FF"/>
          </a:solidFill>
          <a:ln w="76200">
            <a:solidFill>
              <a:srgbClr val="C00000"/>
            </a:solidFill>
          </a:ln>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Step 4</a:t>
            </a:r>
          </a:p>
        </p:txBody>
      </p:sp>
      <p:sp>
        <p:nvSpPr>
          <p:cNvPr id="2" name="Slide Number Placeholder 1">
            <a:extLst>
              <a:ext uri="{FF2B5EF4-FFF2-40B4-BE49-F238E27FC236}">
                <a16:creationId xmlns:a16="http://schemas.microsoft.com/office/drawing/2014/main" id="{CF7576AE-D99E-BDA6-805D-EC09504BE5F9}"/>
              </a:ext>
            </a:extLst>
          </p:cNvPr>
          <p:cNvSpPr>
            <a:spLocks noGrp="1"/>
          </p:cNvSpPr>
          <p:nvPr>
            <p:ph type="sldNum" sz="quarter" idx="12"/>
          </p:nvPr>
        </p:nvSpPr>
        <p:spPr/>
        <p:txBody>
          <a:bodyPr/>
          <a:lstStyle/>
          <a:p>
            <a:fld id="{884E0491-8496-4219-94F5-CC772E6D4817}" type="slidenum">
              <a:rPr lang="en-US" smtClean="0"/>
              <a:t>17</a:t>
            </a:fld>
            <a:endParaRPr lang="en-US" dirty="0"/>
          </a:p>
        </p:txBody>
      </p:sp>
    </p:spTree>
    <p:custDataLst>
      <p:tags r:id="rId1"/>
    </p:custDataLst>
    <p:extLst>
      <p:ext uri="{BB962C8B-B14F-4D97-AF65-F5344CB8AC3E}">
        <p14:creationId xmlns:p14="http://schemas.microsoft.com/office/powerpoint/2010/main" val="3574652056"/>
      </p:ext>
    </p:extLst>
  </p:cSld>
  <p:clrMapOvr>
    <a:masterClrMapping/>
  </p:clrMapOvr>
  <mc:AlternateContent xmlns:mc="http://schemas.openxmlformats.org/markup-compatibility/2006" xmlns:p14="http://schemas.microsoft.com/office/powerpoint/2010/main">
    <mc:Choice Requires="p14">
      <p:transition spd="slow" p14:dur="2000" advTm="32045"/>
    </mc:Choice>
    <mc:Fallback xmlns="">
      <p:transition spd="slow" advTm="320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DD89E9-71D9-426D-B42A-E4E917DB0C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050"/>
            <a:ext cx="9144000" cy="6868050"/>
          </a:xfrm>
          <a:prstGeom prst="rect">
            <a:avLst/>
          </a:prstGeom>
        </p:spPr>
      </p:pic>
      <p:pic>
        <p:nvPicPr>
          <p:cNvPr id="11" name="Graphic 10" descr="Clipboard with solid fill">
            <a:extLst>
              <a:ext uri="{FF2B5EF4-FFF2-40B4-BE49-F238E27FC236}">
                <a16:creationId xmlns:a16="http://schemas.microsoft.com/office/drawing/2014/main" id="{70AC89CE-8274-4088-99B6-52E09DCBD0A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08871" y="143250"/>
            <a:ext cx="1627632" cy="1627632"/>
          </a:xfrm>
          <a:prstGeom prst="rect">
            <a:avLst/>
          </a:prstGeom>
        </p:spPr>
      </p:pic>
      <p:sp>
        <p:nvSpPr>
          <p:cNvPr id="12" name="Rectangle 11">
            <a:extLst>
              <a:ext uri="{FF2B5EF4-FFF2-40B4-BE49-F238E27FC236}">
                <a16:creationId xmlns:a16="http://schemas.microsoft.com/office/drawing/2014/main" id="{14E75631-5121-4786-ABF7-82FBA3ED2345}"/>
              </a:ext>
            </a:extLst>
          </p:cNvPr>
          <p:cNvSpPr/>
          <p:nvPr/>
        </p:nvSpPr>
        <p:spPr>
          <a:xfrm>
            <a:off x="246888" y="2084119"/>
            <a:ext cx="4242816" cy="4289112"/>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endParaRPr lang="en-US" b="1" i="1" u="sng" dirty="0">
              <a:solidFill>
                <a:srgbClr val="FFC000"/>
              </a:solidFill>
              <a:latin typeface="Arial Black" panose="020B0A04020102020204" pitchFamily="34" charset="0"/>
            </a:endParaRPr>
          </a:p>
          <a:p>
            <a:pPr algn="ctr"/>
            <a:endParaRPr lang="en-US" b="1" i="1" u="sng" dirty="0">
              <a:solidFill>
                <a:srgbClr val="FFC000"/>
              </a:solidFill>
              <a:latin typeface="Arial Black" panose="020B0A04020102020204" pitchFamily="34" charset="0"/>
            </a:endParaRPr>
          </a:p>
          <a:p>
            <a:pPr algn="ctr"/>
            <a:r>
              <a:rPr lang="en-US" b="1" i="1" u="sng" dirty="0">
                <a:solidFill>
                  <a:srgbClr val="C00000"/>
                </a:solidFill>
                <a:latin typeface="Arial Black" panose="020B0A04020102020204" pitchFamily="34" charset="0"/>
              </a:rPr>
              <a:t>Report the Incident to the Police:</a:t>
            </a:r>
          </a:p>
          <a:p>
            <a:pPr algn="ctr"/>
            <a:endParaRPr lang="en-US" b="1" i="1" u="sng" dirty="0">
              <a:solidFill>
                <a:srgbClr val="002060"/>
              </a:solidFill>
              <a:latin typeface="Arial Black" panose="020B0A04020102020204" pitchFamily="34" charset="0"/>
            </a:endParaRPr>
          </a:p>
          <a:p>
            <a:pPr algn="ctr"/>
            <a:r>
              <a:rPr lang="en-US" sz="1400" b="1" dirty="0">
                <a:solidFill>
                  <a:srgbClr val="C00000"/>
                </a:solidFill>
                <a:latin typeface="Arial Black" panose="020B0A04020102020204" pitchFamily="34" charset="0"/>
              </a:rPr>
              <a:t>All Allegations of Abuse or harassment that involve young people MUST be referred to local law enforcement officials. </a:t>
            </a:r>
          </a:p>
          <a:p>
            <a:pPr algn="ctr"/>
            <a:r>
              <a:rPr lang="en-US" sz="1400" b="1" dirty="0">
                <a:solidFill>
                  <a:srgbClr val="002060"/>
                </a:solidFill>
                <a:latin typeface="Arial Black" panose="020B0A04020102020204" pitchFamily="34" charset="0"/>
              </a:rPr>
              <a:t>Members should always cooperate fully and not interfere with the investigation.</a:t>
            </a:r>
          </a:p>
          <a:p>
            <a:pPr algn="ctr"/>
            <a:r>
              <a:rPr lang="en-US" sz="1400" b="1" dirty="0">
                <a:solidFill>
                  <a:srgbClr val="002060"/>
                </a:solidFill>
                <a:latin typeface="Arial Black" panose="020B0A04020102020204" pitchFamily="34" charset="0"/>
              </a:rPr>
              <a:t>Clubs and districts MUST let law enforcement officers decide what’s criminal. Doing so protects all parties by ensuring an objective review</a:t>
            </a:r>
          </a:p>
          <a:p>
            <a:pPr algn="ctr"/>
            <a:endParaRPr lang="en-US" sz="1400" b="1"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p:txBody>
      </p:sp>
      <p:sp>
        <p:nvSpPr>
          <p:cNvPr id="15" name="TextBox 14">
            <a:extLst>
              <a:ext uri="{FF2B5EF4-FFF2-40B4-BE49-F238E27FC236}">
                <a16:creationId xmlns:a16="http://schemas.microsoft.com/office/drawing/2014/main" id="{4018BE36-70F3-4CAB-B10F-3B1E370D6D43}"/>
              </a:ext>
            </a:extLst>
          </p:cNvPr>
          <p:cNvSpPr txBox="1"/>
          <p:nvPr/>
        </p:nvSpPr>
        <p:spPr>
          <a:xfrm>
            <a:off x="1927299" y="1899453"/>
            <a:ext cx="881993" cy="369332"/>
          </a:xfrm>
          <a:prstGeom prst="rect">
            <a:avLst/>
          </a:prstGeom>
          <a:solidFill>
            <a:srgbClr val="AFF0FF"/>
          </a:solidFill>
          <a:ln w="76200">
            <a:solidFill>
              <a:srgbClr val="C00000"/>
            </a:solidFill>
          </a:ln>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Step 5</a:t>
            </a:r>
          </a:p>
        </p:txBody>
      </p:sp>
      <p:sp>
        <p:nvSpPr>
          <p:cNvPr id="16" name="Rectangle 15">
            <a:extLst>
              <a:ext uri="{FF2B5EF4-FFF2-40B4-BE49-F238E27FC236}">
                <a16:creationId xmlns:a16="http://schemas.microsoft.com/office/drawing/2014/main" id="{2449E0B3-1194-47F2-AD0C-BC0C38472E71}"/>
              </a:ext>
            </a:extLst>
          </p:cNvPr>
          <p:cNvSpPr/>
          <p:nvPr/>
        </p:nvSpPr>
        <p:spPr>
          <a:xfrm>
            <a:off x="4663441" y="2072229"/>
            <a:ext cx="4306822" cy="4289112"/>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endParaRPr lang="en-US" b="1" i="1" u="sng" dirty="0">
              <a:solidFill>
                <a:srgbClr val="FFC000"/>
              </a:solidFill>
              <a:latin typeface="Arial Black" panose="020B0A04020102020204" pitchFamily="34" charset="0"/>
            </a:endParaRPr>
          </a:p>
          <a:p>
            <a:pPr algn="ctr"/>
            <a:endParaRPr lang="en-US" b="1" i="1" u="sng" dirty="0">
              <a:solidFill>
                <a:srgbClr val="FFC000"/>
              </a:solidFill>
              <a:latin typeface="Arial Black" panose="020B0A04020102020204" pitchFamily="34" charset="0"/>
            </a:endParaRPr>
          </a:p>
          <a:p>
            <a:pPr algn="ctr"/>
            <a:endParaRPr lang="en-US" b="1" i="1" u="sng" dirty="0">
              <a:solidFill>
                <a:srgbClr val="002060"/>
              </a:solidFill>
              <a:latin typeface="Arial Black" panose="020B0A04020102020204" pitchFamily="34" charset="0"/>
            </a:endParaRPr>
          </a:p>
          <a:p>
            <a:pPr algn="ctr"/>
            <a:r>
              <a:rPr lang="en-US" b="1" i="1" u="sng" dirty="0">
                <a:solidFill>
                  <a:srgbClr val="C00000"/>
                </a:solidFill>
                <a:latin typeface="Arial Black" panose="020B0A04020102020204" pitchFamily="34" charset="0"/>
              </a:rPr>
              <a:t>Report the Incident to Rotary International:</a:t>
            </a:r>
          </a:p>
          <a:p>
            <a:pPr algn="ctr"/>
            <a:r>
              <a:rPr lang="en-US" sz="1400" b="1" dirty="0">
                <a:solidFill>
                  <a:srgbClr val="C00000"/>
                </a:solidFill>
                <a:latin typeface="Arial Black" panose="020B0A04020102020204" pitchFamily="34" charset="0"/>
              </a:rPr>
              <a:t>All allegations of abuse or harassment that involve a young person MUST be reported to RI within 72 hours</a:t>
            </a:r>
            <a:r>
              <a:rPr lang="en-US" sz="1400" b="1" dirty="0">
                <a:solidFill>
                  <a:srgbClr val="002060"/>
                </a:solidFill>
                <a:latin typeface="Arial Black" panose="020B0A04020102020204" pitchFamily="34" charset="0"/>
              </a:rPr>
              <a:t>. </a:t>
            </a:r>
          </a:p>
          <a:p>
            <a:pPr algn="ctr"/>
            <a:endParaRPr lang="en-US" sz="1400" b="1" dirty="0">
              <a:solidFill>
                <a:srgbClr val="002060"/>
              </a:solidFill>
              <a:latin typeface="Arial Black" panose="020B0A04020102020204" pitchFamily="34" charset="0"/>
            </a:endParaRPr>
          </a:p>
          <a:p>
            <a:pPr algn="ctr"/>
            <a:r>
              <a:rPr lang="en-US" sz="1400" b="1" dirty="0">
                <a:solidFill>
                  <a:srgbClr val="002060"/>
                </a:solidFill>
                <a:latin typeface="Arial Black" panose="020B0A04020102020204" pitchFamily="34" charset="0"/>
              </a:rPr>
              <a:t>If a person, club or district fails to report an incident as required—they may face sanctions. Those could include the suspension of the district’s T=Youth Exchange certification or termination of the club.</a:t>
            </a:r>
          </a:p>
          <a:p>
            <a:pPr algn="ctr"/>
            <a:endParaRPr lang="en-US" sz="1400" b="1" dirty="0">
              <a:solidFill>
                <a:srgbClr val="002060"/>
              </a:solidFill>
              <a:latin typeface="Arial Black" panose="020B0A04020102020204" pitchFamily="34" charset="0"/>
            </a:endParaRPr>
          </a:p>
          <a:p>
            <a:pPr algn="ctr"/>
            <a:r>
              <a:rPr lang="en-US" sz="1400" b="1" dirty="0">
                <a:solidFill>
                  <a:srgbClr val="002060"/>
                </a:solidFill>
                <a:latin typeface="Arial Black" panose="020B0A04020102020204" pitchFamily="34" charset="0"/>
              </a:rPr>
              <a:t>Report what you know…</a:t>
            </a:r>
          </a:p>
          <a:p>
            <a:pPr algn="ctr"/>
            <a:r>
              <a:rPr lang="en-US" sz="1400" b="1" dirty="0">
                <a:solidFill>
                  <a:srgbClr val="C00000"/>
                </a:solidFill>
                <a:latin typeface="Arial Black" panose="020B0A04020102020204" pitchFamily="34" charset="0"/>
              </a:rPr>
              <a:t>Complete the Rotary Youth Protection incident Report form </a:t>
            </a:r>
          </a:p>
          <a:p>
            <a:pPr algn="ctr"/>
            <a:r>
              <a:rPr lang="en-US" sz="1400" b="1" dirty="0">
                <a:solidFill>
                  <a:srgbClr val="FF0000"/>
                </a:solidFill>
                <a:latin typeface="Arial Black" panose="020B0A04020102020204" pitchFamily="34" charset="0"/>
                <a:hlinkClick r:id="rId7">
                  <a:extLst>
                    <a:ext uri="{A12FA001-AC4F-418D-AE19-62706E023703}">
                      <ahyp:hlinkClr xmlns:ahyp="http://schemas.microsoft.com/office/drawing/2018/hyperlinkcolor" val="tx"/>
                    </a:ext>
                  </a:extLst>
                </a:hlinkClick>
              </a:rPr>
              <a:t>Youthprotection@rotary.org</a:t>
            </a:r>
            <a:endParaRPr lang="en-US" sz="1400" b="1" dirty="0">
              <a:solidFill>
                <a:srgbClr val="FF0000"/>
              </a:solidFill>
              <a:latin typeface="Arial Black" panose="020B0A04020102020204" pitchFamily="34" charset="0"/>
            </a:endParaRPr>
          </a:p>
          <a:p>
            <a:pPr algn="ctr"/>
            <a:endParaRPr lang="en-US" sz="1400" b="1" dirty="0">
              <a:solidFill>
                <a:srgbClr val="FFC000"/>
              </a:solidFill>
              <a:latin typeface="Arial Black" panose="020B0A04020102020204" pitchFamily="34" charset="0"/>
            </a:endParaRPr>
          </a:p>
          <a:p>
            <a:pPr algn="ctr"/>
            <a:endParaRPr lang="en-US" sz="1400" b="1" dirty="0">
              <a:solidFill>
                <a:srgbClr val="FFC000"/>
              </a:solidFill>
              <a:latin typeface="Arial Black" panose="020B0A04020102020204" pitchFamily="34" charset="0"/>
            </a:endParaRPr>
          </a:p>
          <a:p>
            <a:pPr algn="ctr"/>
            <a:endParaRPr lang="en-US" sz="1400" b="1" dirty="0">
              <a:solidFill>
                <a:srgbClr val="FFC000"/>
              </a:solidFill>
              <a:latin typeface="Arial Black" panose="020B0A04020102020204" pitchFamily="34" charset="0"/>
            </a:endParaRPr>
          </a:p>
          <a:p>
            <a:pPr algn="ctr"/>
            <a:endParaRPr lang="en-US" sz="1400" dirty="0">
              <a:solidFill>
                <a:srgbClr val="FFC000"/>
              </a:solidFill>
              <a:latin typeface="Arial Black" panose="020B0A04020102020204" pitchFamily="34" charset="0"/>
            </a:endParaRPr>
          </a:p>
        </p:txBody>
      </p:sp>
      <p:sp>
        <p:nvSpPr>
          <p:cNvPr id="17" name="TextBox 16">
            <a:extLst>
              <a:ext uri="{FF2B5EF4-FFF2-40B4-BE49-F238E27FC236}">
                <a16:creationId xmlns:a16="http://schemas.microsoft.com/office/drawing/2014/main" id="{4E781F9C-5B6D-47AC-8C22-4C2F2401D178}"/>
              </a:ext>
            </a:extLst>
          </p:cNvPr>
          <p:cNvSpPr txBox="1"/>
          <p:nvPr/>
        </p:nvSpPr>
        <p:spPr>
          <a:xfrm>
            <a:off x="6281691" y="1871331"/>
            <a:ext cx="881993" cy="369332"/>
          </a:xfrm>
          <a:prstGeom prst="rect">
            <a:avLst/>
          </a:prstGeom>
          <a:solidFill>
            <a:srgbClr val="AFF0FF"/>
          </a:solidFill>
          <a:ln w="76200">
            <a:solidFill>
              <a:srgbClr val="C00000"/>
            </a:solidFill>
          </a:ln>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Step 6</a:t>
            </a:r>
          </a:p>
        </p:txBody>
      </p:sp>
      <p:pic>
        <p:nvPicPr>
          <p:cNvPr id="13" name="Picture 12" descr="Police car on the street">
            <a:extLst>
              <a:ext uri="{FF2B5EF4-FFF2-40B4-BE49-F238E27FC236}">
                <a16:creationId xmlns:a16="http://schemas.microsoft.com/office/drawing/2014/main" id="{6802B9D8-8564-468D-ABB9-46F3528E5F4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58729" y="181306"/>
            <a:ext cx="2219134" cy="1479061"/>
          </a:xfrm>
          <a:prstGeom prst="rect">
            <a:avLst/>
          </a:prstGeom>
          <a:solidFill>
            <a:srgbClr val="C00000"/>
          </a:solidFill>
          <a:ln w="76200">
            <a:solidFill>
              <a:srgbClr val="C00000"/>
            </a:solidFill>
          </a:ln>
        </p:spPr>
      </p:pic>
      <p:sp>
        <p:nvSpPr>
          <p:cNvPr id="2" name="Slide Number Placeholder 1">
            <a:extLst>
              <a:ext uri="{FF2B5EF4-FFF2-40B4-BE49-F238E27FC236}">
                <a16:creationId xmlns:a16="http://schemas.microsoft.com/office/drawing/2014/main" id="{B42F0D0B-1BB9-8225-AC85-6050D5125145}"/>
              </a:ext>
            </a:extLst>
          </p:cNvPr>
          <p:cNvSpPr>
            <a:spLocks noGrp="1"/>
          </p:cNvSpPr>
          <p:nvPr>
            <p:ph type="sldNum" sz="quarter" idx="12"/>
          </p:nvPr>
        </p:nvSpPr>
        <p:spPr/>
        <p:txBody>
          <a:bodyPr/>
          <a:lstStyle/>
          <a:p>
            <a:fld id="{884E0491-8496-4219-94F5-CC772E6D4817}" type="slidenum">
              <a:rPr lang="en-US" smtClean="0"/>
              <a:t>18</a:t>
            </a:fld>
            <a:endParaRPr lang="en-US" dirty="0"/>
          </a:p>
        </p:txBody>
      </p:sp>
    </p:spTree>
    <p:custDataLst>
      <p:tags r:id="rId1"/>
    </p:custDataLst>
    <p:extLst>
      <p:ext uri="{BB962C8B-B14F-4D97-AF65-F5344CB8AC3E}">
        <p14:creationId xmlns:p14="http://schemas.microsoft.com/office/powerpoint/2010/main" val="3629699961"/>
      </p:ext>
    </p:extLst>
  </p:cSld>
  <p:clrMapOvr>
    <a:masterClrMapping/>
  </p:clrMapOvr>
  <mc:AlternateContent xmlns:mc="http://schemas.openxmlformats.org/markup-compatibility/2006" xmlns:p14="http://schemas.microsoft.com/office/powerpoint/2010/main">
    <mc:Choice Requires="p14">
      <p:transition spd="slow" p14:dur="2000" advTm="21319"/>
    </mc:Choice>
    <mc:Fallback xmlns="">
      <p:transition spd="slow" advTm="21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out)">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D41D51-A67D-4C1B-B41C-D773847471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050"/>
            <a:ext cx="9144000" cy="6868050"/>
          </a:xfrm>
          <a:prstGeom prst="rect">
            <a:avLst/>
          </a:prstGeom>
        </p:spPr>
      </p:pic>
      <p:sp>
        <p:nvSpPr>
          <p:cNvPr id="10" name="Rectangle 9">
            <a:extLst>
              <a:ext uri="{FF2B5EF4-FFF2-40B4-BE49-F238E27FC236}">
                <a16:creationId xmlns:a16="http://schemas.microsoft.com/office/drawing/2014/main" id="{D6FEADBA-AFDE-4BDC-8AFA-ADFFADEC79D8}"/>
              </a:ext>
            </a:extLst>
          </p:cNvPr>
          <p:cNvSpPr/>
          <p:nvPr/>
        </p:nvSpPr>
        <p:spPr>
          <a:xfrm>
            <a:off x="324612" y="179776"/>
            <a:ext cx="8494776" cy="1255832"/>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2060"/>
                </a:solidFill>
                <a:latin typeface="Arial Black" panose="020B0A04020102020204" pitchFamily="34" charset="0"/>
              </a:rPr>
              <a:t>Following Up and Implementing Safeguards:</a:t>
            </a:r>
          </a:p>
          <a:p>
            <a:pPr algn="ctr"/>
            <a:r>
              <a:rPr lang="en-US" dirty="0">
                <a:solidFill>
                  <a:srgbClr val="002060"/>
                </a:solidFill>
                <a:latin typeface="Arial Black" panose="020B0A04020102020204" pitchFamily="34" charset="0"/>
              </a:rPr>
              <a:t>Steps for </a:t>
            </a:r>
            <a:r>
              <a:rPr lang="en-US" dirty="0">
                <a:solidFill>
                  <a:srgbClr val="C00000"/>
                </a:solidFill>
                <a:latin typeface="Arial Black" panose="020B0A04020102020204" pitchFamily="34" charset="0"/>
              </a:rPr>
              <a:t>Following Up on Allegations…</a:t>
            </a:r>
          </a:p>
        </p:txBody>
      </p:sp>
      <p:pic>
        <p:nvPicPr>
          <p:cNvPr id="11" name="Graphic 10" descr="Upstairs outline">
            <a:extLst>
              <a:ext uri="{FF2B5EF4-FFF2-40B4-BE49-F238E27FC236}">
                <a16:creationId xmlns:a16="http://schemas.microsoft.com/office/drawing/2014/main" id="{BF1BC23C-70E6-4088-A6F5-02A6198E3FF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2940" y="1856232"/>
            <a:ext cx="1965960" cy="1965960"/>
          </a:xfrm>
          <a:prstGeom prst="rect">
            <a:avLst/>
          </a:prstGeom>
        </p:spPr>
      </p:pic>
      <p:sp>
        <p:nvSpPr>
          <p:cNvPr id="12" name="Rectangle 11">
            <a:extLst>
              <a:ext uri="{FF2B5EF4-FFF2-40B4-BE49-F238E27FC236}">
                <a16:creationId xmlns:a16="http://schemas.microsoft.com/office/drawing/2014/main" id="{FF5FA5CC-AD35-471B-A118-6063B43FCCA6}"/>
              </a:ext>
            </a:extLst>
          </p:cNvPr>
          <p:cNvSpPr/>
          <p:nvPr/>
        </p:nvSpPr>
        <p:spPr>
          <a:xfrm>
            <a:off x="3380994" y="2340864"/>
            <a:ext cx="5134356" cy="3831336"/>
          </a:xfrm>
          <a:prstGeom prst="rect">
            <a:avLst/>
          </a:prstGeom>
          <a:solidFill>
            <a:srgbClr val="C1FFE0"/>
          </a:solid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FFC000"/>
              </a:solidFill>
              <a:latin typeface="Arial Black" panose="020B0A04020102020204" pitchFamily="34" charset="0"/>
            </a:endParaRPr>
          </a:p>
          <a:p>
            <a:pPr marL="285750" indent="-285750">
              <a:buFont typeface="Arial" panose="020B0604020202020204" pitchFamily="34" charset="0"/>
              <a:buChar char="•"/>
            </a:pPr>
            <a:endParaRPr lang="en-US" dirty="0">
              <a:solidFill>
                <a:srgbClr val="FFC000"/>
              </a:solidFill>
              <a:latin typeface="Arial Black" panose="020B0A04020102020204" pitchFamily="34" charset="0"/>
            </a:endParaRPr>
          </a:p>
          <a:p>
            <a:pPr marL="285750" indent="-285750">
              <a:buFont typeface="Arial" panose="020B0604020202020204" pitchFamily="34" charset="0"/>
              <a:buChar char="•"/>
            </a:pPr>
            <a:endParaRPr lang="en-US" dirty="0">
              <a:solidFill>
                <a:srgbClr val="FFC000"/>
              </a:solidFill>
              <a:latin typeface="Arial Black" panose="020B0A04020102020204" pitchFamily="34" charset="0"/>
            </a:endParaRPr>
          </a:p>
          <a:p>
            <a:pPr marL="285750" indent="-285750">
              <a:buFont typeface="Arial" panose="020B0604020202020204" pitchFamily="34" charset="0"/>
              <a:buChar char="•"/>
            </a:pPr>
            <a:endParaRPr lang="en-US" dirty="0">
              <a:solidFill>
                <a:srgbClr val="C00000"/>
              </a:solidFill>
              <a:latin typeface="Arial Black" panose="020B0A04020102020204" pitchFamily="34" charset="0"/>
            </a:endParaRPr>
          </a:p>
          <a:p>
            <a:pPr marL="285750" indent="-285750">
              <a:buFont typeface="Arial" panose="020B0604020202020204" pitchFamily="34" charset="0"/>
              <a:buChar char="•"/>
            </a:pPr>
            <a:r>
              <a:rPr lang="en-US" dirty="0">
                <a:solidFill>
                  <a:srgbClr val="C00000"/>
                </a:solidFill>
                <a:latin typeface="Arial Black" panose="020B0A04020102020204" pitchFamily="34" charset="0"/>
              </a:rPr>
              <a:t>Implement and Enforce </a:t>
            </a:r>
            <a:r>
              <a:rPr lang="en-US" dirty="0">
                <a:solidFill>
                  <a:srgbClr val="002060"/>
                </a:solidFill>
                <a:latin typeface="Arial Black" panose="020B0A04020102020204" pitchFamily="34" charset="0"/>
              </a:rPr>
              <a:t>Prohibitions</a:t>
            </a:r>
          </a:p>
          <a:p>
            <a:pPr marL="285750" indent="-285750">
              <a:buFont typeface="Arial" panose="020B0604020202020204" pitchFamily="34" charset="0"/>
              <a:buChar char="•"/>
            </a:pPr>
            <a:endParaRPr lang="en-US" dirty="0">
              <a:solidFill>
                <a:srgbClr val="002060"/>
              </a:solidFill>
              <a:latin typeface="Arial Black" panose="020B0A04020102020204" pitchFamily="34" charset="0"/>
            </a:endParaRPr>
          </a:p>
          <a:p>
            <a:pPr marL="285750" indent="-285750">
              <a:buFont typeface="Arial" panose="020B0604020202020204" pitchFamily="34" charset="0"/>
              <a:buChar char="•"/>
            </a:pPr>
            <a:r>
              <a:rPr lang="en-US" dirty="0">
                <a:solidFill>
                  <a:srgbClr val="C00000"/>
                </a:solidFill>
                <a:latin typeface="Arial Black" panose="020B0A04020102020204" pitchFamily="34" charset="0"/>
              </a:rPr>
              <a:t>Terminate</a:t>
            </a:r>
            <a:r>
              <a:rPr lang="en-US" dirty="0">
                <a:solidFill>
                  <a:srgbClr val="002060"/>
                </a:solidFill>
                <a:latin typeface="Arial Black" panose="020B0A04020102020204" pitchFamily="34" charset="0"/>
              </a:rPr>
              <a:t> the person’s Club Membership</a:t>
            </a:r>
          </a:p>
          <a:p>
            <a:pPr marL="285750" indent="-285750">
              <a:buFont typeface="Arial" panose="020B0604020202020204" pitchFamily="34" charset="0"/>
              <a:buChar char="•"/>
            </a:pPr>
            <a:endParaRPr lang="en-US" dirty="0">
              <a:solidFill>
                <a:srgbClr val="002060"/>
              </a:solidFill>
              <a:latin typeface="Arial Black" panose="020B0A04020102020204" pitchFamily="34" charset="0"/>
            </a:endParaRPr>
          </a:p>
          <a:p>
            <a:pPr marL="285750" indent="-285750">
              <a:buFont typeface="Arial" panose="020B0604020202020204" pitchFamily="34" charset="0"/>
              <a:buChar char="•"/>
            </a:pPr>
            <a:r>
              <a:rPr lang="en-US" dirty="0">
                <a:solidFill>
                  <a:srgbClr val="C00000"/>
                </a:solidFill>
                <a:latin typeface="Arial Black" panose="020B0A04020102020204" pitchFamily="34" charset="0"/>
              </a:rPr>
              <a:t>Determine</a:t>
            </a:r>
            <a:r>
              <a:rPr lang="en-US" dirty="0">
                <a:solidFill>
                  <a:srgbClr val="002060"/>
                </a:solidFill>
                <a:latin typeface="Arial Black" panose="020B0A04020102020204" pitchFamily="34" charset="0"/>
              </a:rPr>
              <a:t> What Safeguards are necessary</a:t>
            </a:r>
          </a:p>
          <a:p>
            <a:pPr marL="285750" indent="-285750">
              <a:buFont typeface="Arial" panose="020B0604020202020204" pitchFamily="34" charset="0"/>
              <a:buChar char="•"/>
            </a:pPr>
            <a:endParaRPr lang="en-US" dirty="0">
              <a:solidFill>
                <a:srgbClr val="002060"/>
              </a:solidFill>
              <a:latin typeface="Arial Black" panose="020B0A04020102020204" pitchFamily="34" charset="0"/>
            </a:endParaRPr>
          </a:p>
          <a:p>
            <a:pPr marL="285750" indent="-285750">
              <a:buFont typeface="Arial" panose="020B0604020202020204" pitchFamily="34" charset="0"/>
              <a:buChar char="•"/>
            </a:pPr>
            <a:r>
              <a:rPr lang="en-US" dirty="0">
                <a:solidFill>
                  <a:srgbClr val="C00000"/>
                </a:solidFill>
                <a:latin typeface="Arial Black" panose="020B0A04020102020204" pitchFamily="34" charset="0"/>
              </a:rPr>
              <a:t>Maintain</a:t>
            </a:r>
            <a:r>
              <a:rPr lang="en-US" dirty="0">
                <a:solidFill>
                  <a:srgbClr val="002060"/>
                </a:solidFill>
                <a:latin typeface="Arial Black" panose="020B0A04020102020204" pitchFamily="34" charset="0"/>
              </a:rPr>
              <a:t> Confidential Records</a:t>
            </a:r>
          </a:p>
          <a:p>
            <a:pPr marL="285750" indent="-285750">
              <a:buFont typeface="Arial" panose="020B0604020202020204" pitchFamily="34" charset="0"/>
              <a:buChar char="•"/>
            </a:pPr>
            <a:endParaRPr lang="en-US" dirty="0">
              <a:solidFill>
                <a:srgbClr val="002060"/>
              </a:solidFill>
              <a:latin typeface="Arial Black" panose="020B0A04020102020204" pitchFamily="34" charset="0"/>
            </a:endParaRPr>
          </a:p>
          <a:p>
            <a:r>
              <a:rPr lang="en-US" dirty="0">
                <a:solidFill>
                  <a:srgbClr val="002060"/>
                </a:solidFill>
                <a:latin typeface="Arial Black" panose="020B0A04020102020204" pitchFamily="34" charset="0"/>
              </a:rPr>
              <a:t>    (Details on the next slides)…</a:t>
            </a:r>
          </a:p>
          <a:p>
            <a:endParaRPr lang="en-US" dirty="0">
              <a:solidFill>
                <a:srgbClr val="002060"/>
              </a:solidFill>
              <a:latin typeface="Arial Black" panose="020B0A04020102020204" pitchFamily="34" charset="0"/>
            </a:endParaRPr>
          </a:p>
          <a:p>
            <a:pPr marL="285750" indent="-285750">
              <a:buFont typeface="Arial" panose="020B0604020202020204" pitchFamily="34" charset="0"/>
              <a:buChar char="•"/>
            </a:pPr>
            <a:endParaRPr lang="en-US" dirty="0">
              <a:solidFill>
                <a:srgbClr val="002060"/>
              </a:solidFill>
              <a:latin typeface="Arial Black" panose="020B0A04020102020204" pitchFamily="34" charset="0"/>
            </a:endParaRPr>
          </a:p>
          <a:p>
            <a:pPr marL="285750" indent="-285750">
              <a:buFont typeface="Arial" panose="020B0604020202020204" pitchFamily="34" charset="0"/>
              <a:buChar char="•"/>
            </a:pPr>
            <a:endParaRPr lang="en-US" dirty="0">
              <a:latin typeface="Arial Black" panose="020B0A04020102020204" pitchFamily="34" charset="0"/>
            </a:endParaRPr>
          </a:p>
          <a:p>
            <a:pPr marL="285750" indent="-285750">
              <a:buFont typeface="Arial" panose="020B0604020202020204" pitchFamily="34" charset="0"/>
              <a:buChar char="•"/>
            </a:pPr>
            <a:endParaRPr lang="en-US" dirty="0">
              <a:latin typeface="Arial Black" panose="020B0A04020102020204" pitchFamily="34" charset="0"/>
            </a:endParaRPr>
          </a:p>
          <a:p>
            <a:pPr marL="285750" indent="-285750">
              <a:buFont typeface="Arial" panose="020B0604020202020204" pitchFamily="34" charset="0"/>
              <a:buChar char="•"/>
            </a:pPr>
            <a:endParaRPr lang="en-US" dirty="0">
              <a:latin typeface="Arial Black" panose="020B0A04020102020204" pitchFamily="34" charset="0"/>
            </a:endParaRPr>
          </a:p>
        </p:txBody>
      </p:sp>
      <p:pic>
        <p:nvPicPr>
          <p:cNvPr id="13" name="Graphic 12" descr="Medieval Armor with solid fill">
            <a:extLst>
              <a:ext uri="{FF2B5EF4-FFF2-40B4-BE49-F238E27FC236}">
                <a16:creationId xmlns:a16="http://schemas.microsoft.com/office/drawing/2014/main" id="{46CC674F-7452-497A-A6D6-B19A2CDC2D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6112" y="4315968"/>
            <a:ext cx="1856232" cy="1856232"/>
          </a:xfrm>
          <a:prstGeom prst="rect">
            <a:avLst/>
          </a:prstGeom>
        </p:spPr>
      </p:pic>
      <p:sp>
        <p:nvSpPr>
          <p:cNvPr id="2" name="Slide Number Placeholder 1">
            <a:extLst>
              <a:ext uri="{FF2B5EF4-FFF2-40B4-BE49-F238E27FC236}">
                <a16:creationId xmlns:a16="http://schemas.microsoft.com/office/drawing/2014/main" id="{9923F5D2-8885-9098-B57D-672CAA336DD9}"/>
              </a:ext>
            </a:extLst>
          </p:cNvPr>
          <p:cNvSpPr>
            <a:spLocks noGrp="1"/>
          </p:cNvSpPr>
          <p:nvPr>
            <p:ph type="sldNum" sz="quarter" idx="12"/>
          </p:nvPr>
        </p:nvSpPr>
        <p:spPr/>
        <p:txBody>
          <a:bodyPr/>
          <a:lstStyle/>
          <a:p>
            <a:fld id="{884E0491-8496-4219-94F5-CC772E6D4817}" type="slidenum">
              <a:rPr lang="en-US" smtClean="0"/>
              <a:t>19</a:t>
            </a:fld>
            <a:endParaRPr lang="en-US" dirty="0"/>
          </a:p>
        </p:txBody>
      </p:sp>
    </p:spTree>
    <p:custDataLst>
      <p:tags r:id="rId1"/>
    </p:custDataLst>
    <p:extLst>
      <p:ext uri="{BB962C8B-B14F-4D97-AF65-F5344CB8AC3E}">
        <p14:creationId xmlns:p14="http://schemas.microsoft.com/office/powerpoint/2010/main" val="2716895140"/>
      </p:ext>
    </p:extLst>
  </p:cSld>
  <p:clrMapOvr>
    <a:masterClrMapping/>
  </p:clrMapOvr>
  <mc:AlternateContent xmlns:mc="http://schemas.openxmlformats.org/markup-compatibility/2006" xmlns:p14="http://schemas.microsoft.com/office/powerpoint/2010/main">
    <mc:Choice Requires="p14">
      <p:transition spd="slow" p14:dur="2000" advTm="14717"/>
    </mc:Choice>
    <mc:Fallback xmlns="">
      <p:transition spd="slow" advTm="147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ppt_w</p:attrName>
                                        </p:attrNameLst>
                                      </p:cBhvr>
                                      <p:tavLst>
                                        <p:tav tm="0" fmla="#ppt_w*sin(2.5*pi*$)">
                                          <p:val>
                                            <p:fltVal val="0"/>
                                          </p:val>
                                        </p:tav>
                                        <p:tav tm="100000">
                                          <p:val>
                                            <p:fltVal val="1"/>
                                          </p:val>
                                        </p:tav>
                                      </p:tavLst>
                                    </p:anim>
                                    <p:anim calcmode="lin" valueType="num">
                                      <p:cBhvr>
                                        <p:cTn id="2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8C4A63-FC86-4BC6-AF38-216AB772B350}"/>
              </a:ext>
            </a:extLst>
          </p:cNvPr>
          <p:cNvSpPr/>
          <p:nvPr/>
        </p:nvSpPr>
        <p:spPr>
          <a:xfrm>
            <a:off x="0" y="24328"/>
            <a:ext cx="9144000" cy="890072"/>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FF0000"/>
              </a:solidFill>
              <a:latin typeface="Arial Black" panose="020B0A04020102020204" pitchFamily="34" charset="0"/>
            </a:endParaRPr>
          </a:p>
          <a:p>
            <a:pPr algn="ctr"/>
            <a:r>
              <a:rPr lang="en-US" b="1" dirty="0">
                <a:solidFill>
                  <a:srgbClr val="FF0000"/>
                </a:solidFill>
                <a:latin typeface="Arial Black" panose="020B0A04020102020204" pitchFamily="34" charset="0"/>
              </a:rPr>
              <a:t>Rotary’s Detailed Policy – Conduct for Working with Youth</a:t>
            </a:r>
            <a:r>
              <a:rPr lang="en-US" dirty="0">
                <a:solidFill>
                  <a:srgbClr val="CC3300"/>
                </a:solidFill>
                <a:latin typeface="Arial Black" panose="020B0A04020102020204" pitchFamily="34" charset="0"/>
              </a:rPr>
              <a:t>:</a:t>
            </a:r>
          </a:p>
          <a:p>
            <a:pPr algn="ctr"/>
            <a:endParaRPr lang="en-US" dirty="0">
              <a:solidFill>
                <a:srgbClr val="000066"/>
              </a:solidFill>
              <a:latin typeface="Arial Black" panose="020B0A04020102020204" pitchFamily="34" charset="0"/>
            </a:endParaRPr>
          </a:p>
        </p:txBody>
      </p:sp>
      <p:sp>
        <p:nvSpPr>
          <p:cNvPr id="6" name="TextBox 5">
            <a:extLst>
              <a:ext uri="{FF2B5EF4-FFF2-40B4-BE49-F238E27FC236}">
                <a16:creationId xmlns:a16="http://schemas.microsoft.com/office/drawing/2014/main" id="{643617B8-3FF3-4FB6-AACB-0DA7C5E9EE9F}"/>
              </a:ext>
            </a:extLst>
          </p:cNvPr>
          <p:cNvSpPr txBox="1"/>
          <p:nvPr/>
        </p:nvSpPr>
        <p:spPr>
          <a:xfrm>
            <a:off x="498348" y="2940031"/>
            <a:ext cx="8147304" cy="3416320"/>
          </a:xfrm>
          <a:prstGeom prst="rect">
            <a:avLst/>
          </a:prstGeom>
          <a:solidFill>
            <a:srgbClr val="C1FFE0"/>
          </a:solidFill>
          <a:ln w="76200">
            <a:solidFill>
              <a:srgbClr val="C00000"/>
            </a:solidFill>
          </a:ln>
        </p:spPr>
        <p:txBody>
          <a:bodyPr wrap="square">
            <a:spAutoFit/>
          </a:bodyPr>
          <a:lstStyle/>
          <a:p>
            <a:r>
              <a:rPr lang="en-US" dirty="0"/>
              <a:t>2.120. Youth Protection 2.120.1. </a:t>
            </a:r>
            <a:r>
              <a:rPr lang="en-US" b="1" dirty="0">
                <a:solidFill>
                  <a:srgbClr val="CC3300"/>
                </a:solidFill>
              </a:rPr>
              <a:t>Statement of Conduct for Working with Youth </a:t>
            </a:r>
            <a:r>
              <a:rPr lang="en-US" dirty="0"/>
              <a:t>Rotary International strives to create and </a:t>
            </a:r>
            <a:r>
              <a:rPr lang="en-US" b="1" dirty="0">
                <a:solidFill>
                  <a:srgbClr val="CC3300"/>
                </a:solidFill>
              </a:rPr>
              <a:t>maintain a safe environment </a:t>
            </a:r>
            <a:r>
              <a:rPr lang="en-US" dirty="0"/>
              <a:t>for all youth who participate in Rotary activities. To the best of their ability, Rotarians, Rotarians’ partners, and other volunteers must </a:t>
            </a:r>
            <a:r>
              <a:rPr lang="en-US" b="1" dirty="0">
                <a:solidFill>
                  <a:srgbClr val="CC3300"/>
                </a:solidFill>
              </a:rPr>
              <a:t>safeguard</a:t>
            </a:r>
            <a:r>
              <a:rPr lang="en-US" dirty="0"/>
              <a:t> the children and young people with whom they come in contact and </a:t>
            </a:r>
            <a:r>
              <a:rPr lang="en-US" b="1" dirty="0">
                <a:solidFill>
                  <a:srgbClr val="CC3300"/>
                </a:solidFill>
              </a:rPr>
              <a:t>protect</a:t>
            </a:r>
            <a:r>
              <a:rPr lang="en-US" dirty="0"/>
              <a:t> them </a:t>
            </a:r>
            <a:r>
              <a:rPr lang="en-US" b="1" dirty="0">
                <a:solidFill>
                  <a:srgbClr val="CC3300"/>
                </a:solidFill>
              </a:rPr>
              <a:t>from physical, sexual, and psychological abuse. </a:t>
            </a:r>
            <a:r>
              <a:rPr lang="en-US" dirty="0"/>
              <a:t>(October 2019 Mtg., Bd. Dec. 58) Source: November 2002 Mtg., Bd. Dec. 98; Amended by November 2006 Mtg., Bd. Dec. 72; October 2019 Mtg., Bd. Dec. 58 2.120.2. Abuse and Harassment Prevention and Reporting Procedures To uphold the Statement of Conduct for Working with Youth </a:t>
            </a:r>
            <a:r>
              <a:rPr lang="en-US" b="1" dirty="0">
                <a:solidFill>
                  <a:srgbClr val="CC3300"/>
                </a:solidFill>
              </a:rPr>
              <a:t>all clubs and districts must ensure the abuse and harassment prevention and reporting</a:t>
            </a:r>
            <a:r>
              <a:rPr lang="en-US" dirty="0">
                <a:solidFill>
                  <a:srgbClr val="CC3300"/>
                </a:solidFill>
              </a:rPr>
              <a:t> </a:t>
            </a:r>
            <a:r>
              <a:rPr lang="en-US" b="1" dirty="0">
                <a:solidFill>
                  <a:srgbClr val="CC3300"/>
                </a:solidFill>
              </a:rPr>
              <a:t>requirements</a:t>
            </a:r>
            <a:r>
              <a:rPr lang="en-US" dirty="0">
                <a:solidFill>
                  <a:srgbClr val="CC3300"/>
                </a:solidFill>
              </a:rPr>
              <a:t> </a:t>
            </a:r>
            <a:r>
              <a:rPr lang="en-US" dirty="0"/>
              <a:t>are followed as established by the general secretary: Rotary Code of Policies 13 April 2020</a:t>
            </a:r>
          </a:p>
        </p:txBody>
      </p:sp>
      <p:sp>
        <p:nvSpPr>
          <p:cNvPr id="8" name="TextBox 7">
            <a:extLst>
              <a:ext uri="{FF2B5EF4-FFF2-40B4-BE49-F238E27FC236}">
                <a16:creationId xmlns:a16="http://schemas.microsoft.com/office/drawing/2014/main" id="{217EC07F-88B7-46E6-84D4-8F7B52A513A0}"/>
              </a:ext>
            </a:extLst>
          </p:cNvPr>
          <p:cNvSpPr txBox="1"/>
          <p:nvPr/>
        </p:nvSpPr>
        <p:spPr>
          <a:xfrm>
            <a:off x="2267712" y="1371707"/>
            <a:ext cx="4608576" cy="1200329"/>
          </a:xfrm>
          <a:prstGeom prst="rect">
            <a:avLst/>
          </a:prstGeom>
          <a:solidFill>
            <a:srgbClr val="C1FFE0"/>
          </a:solidFill>
          <a:ln w="57150">
            <a:solidFill>
              <a:srgbClr val="C00000"/>
            </a:solidFill>
          </a:ln>
        </p:spPr>
        <p:txBody>
          <a:bodyPr wrap="square">
            <a:spAutoFit/>
          </a:bodyPr>
          <a:lstStyle/>
          <a:p>
            <a:r>
              <a:rPr lang="en-US" b="1" dirty="0">
                <a:solidFill>
                  <a:srgbClr val="CC3300"/>
                </a:solidFill>
              </a:rPr>
              <a:t>ROTARY CODE OF POLICIES </a:t>
            </a:r>
            <a:r>
              <a:rPr lang="en-US" dirty="0"/>
              <a:t>April 2020 (Containing Board Decisions Through January 2020), Refers…  Section 2.120 – Youth Protection is reproduced, herewith</a:t>
            </a:r>
          </a:p>
        </p:txBody>
      </p:sp>
      <p:sp>
        <p:nvSpPr>
          <p:cNvPr id="2" name="Slide Number Placeholder 1">
            <a:extLst>
              <a:ext uri="{FF2B5EF4-FFF2-40B4-BE49-F238E27FC236}">
                <a16:creationId xmlns:a16="http://schemas.microsoft.com/office/drawing/2014/main" id="{73DF701A-B4FF-58DE-B5BF-7F98C0CA2981}"/>
              </a:ext>
            </a:extLst>
          </p:cNvPr>
          <p:cNvSpPr>
            <a:spLocks noGrp="1"/>
          </p:cNvSpPr>
          <p:nvPr>
            <p:ph type="sldNum" sz="quarter" idx="12"/>
          </p:nvPr>
        </p:nvSpPr>
        <p:spPr/>
        <p:txBody>
          <a:bodyPr/>
          <a:lstStyle/>
          <a:p>
            <a:fld id="{884E0491-8496-4219-94F5-CC772E6D4817}" type="slidenum">
              <a:rPr lang="en-US" smtClean="0"/>
              <a:t>2</a:t>
            </a:fld>
            <a:endParaRPr lang="en-US" dirty="0"/>
          </a:p>
        </p:txBody>
      </p:sp>
    </p:spTree>
    <p:custDataLst>
      <p:tags r:id="rId1"/>
    </p:custDataLst>
    <p:extLst>
      <p:ext uri="{BB962C8B-B14F-4D97-AF65-F5344CB8AC3E}">
        <p14:creationId xmlns:p14="http://schemas.microsoft.com/office/powerpoint/2010/main" val="2939984996"/>
      </p:ext>
    </p:extLst>
  </p:cSld>
  <p:clrMapOvr>
    <a:masterClrMapping/>
  </p:clrMapOvr>
  <mc:AlternateContent xmlns:mc="http://schemas.openxmlformats.org/markup-compatibility/2006" xmlns:p14="http://schemas.microsoft.com/office/powerpoint/2010/main">
    <mc:Choice Requires="p14">
      <p:transition spd="slow" p14:dur="2000" advTm="33571"/>
    </mc:Choice>
    <mc:Fallback xmlns="">
      <p:transition spd="slow" advTm="335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F1D6B9D-FEEA-40BE-85C0-5108DBD3E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94" y="22845"/>
            <a:ext cx="9100205" cy="6835155"/>
          </a:xfrm>
          <a:prstGeom prst="rect">
            <a:avLst/>
          </a:prstGeom>
        </p:spPr>
      </p:pic>
      <p:sp>
        <p:nvSpPr>
          <p:cNvPr id="24" name="Rectangle 23">
            <a:extLst>
              <a:ext uri="{FF2B5EF4-FFF2-40B4-BE49-F238E27FC236}">
                <a16:creationId xmlns:a16="http://schemas.microsoft.com/office/drawing/2014/main" id="{DB5A6E61-7384-4788-873F-5BFD79E78B23}"/>
              </a:ext>
            </a:extLst>
          </p:cNvPr>
          <p:cNvSpPr/>
          <p:nvPr/>
        </p:nvSpPr>
        <p:spPr>
          <a:xfrm>
            <a:off x="55158" y="45720"/>
            <a:ext cx="4288242" cy="3364326"/>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a:p>
            <a:pPr algn="ctr"/>
            <a:endParaRPr lang="en-US" i="1" u="sng" dirty="0">
              <a:solidFill>
                <a:srgbClr val="FFC000"/>
              </a:solidFill>
              <a:latin typeface="Arial Black" panose="020B0A04020102020204" pitchFamily="34" charset="0"/>
            </a:endParaRPr>
          </a:p>
          <a:p>
            <a:pPr algn="ctr"/>
            <a:endParaRPr lang="en-US" i="1" u="sng" dirty="0">
              <a:solidFill>
                <a:srgbClr val="FFC000"/>
              </a:solidFill>
              <a:latin typeface="Arial Black" panose="020B0A04020102020204" pitchFamily="34" charset="0"/>
            </a:endParaRPr>
          </a:p>
          <a:p>
            <a:pPr algn="ctr"/>
            <a:r>
              <a:rPr lang="en-US" i="1" dirty="0">
                <a:solidFill>
                  <a:srgbClr val="FFC000"/>
                </a:solidFill>
                <a:latin typeface="Arial Black" panose="020B0A04020102020204" pitchFamily="34" charset="0"/>
              </a:rPr>
              <a:t>       </a:t>
            </a:r>
          </a:p>
          <a:p>
            <a:pPr algn="ctr"/>
            <a:endParaRPr lang="en-US" sz="1400" i="1" u="sng" dirty="0">
              <a:solidFill>
                <a:srgbClr val="002060"/>
              </a:solidFill>
              <a:latin typeface="Arial Black" panose="020B0A04020102020204" pitchFamily="34" charset="0"/>
            </a:endParaRPr>
          </a:p>
          <a:p>
            <a:pPr algn="ctr"/>
            <a:r>
              <a:rPr lang="en-US" sz="1400" i="1" u="sng" dirty="0">
                <a:solidFill>
                  <a:srgbClr val="C00000"/>
                </a:solidFill>
                <a:latin typeface="Arial Black" panose="020B0A04020102020204" pitchFamily="34" charset="0"/>
              </a:rPr>
              <a:t>Implement and Enforce Prohibitions</a:t>
            </a:r>
          </a:p>
          <a:p>
            <a:pPr algn="ctr"/>
            <a:r>
              <a:rPr lang="en-US" sz="1300" b="1" dirty="0">
                <a:solidFill>
                  <a:srgbClr val="C00000"/>
                </a:solidFill>
                <a:latin typeface="Arial Black" panose="020B0A04020102020204" pitchFamily="34" charset="0"/>
              </a:rPr>
              <a:t>Stay in Contact with Law Enforcement officials to learn the outcome of any investigation. Keep RI updated on developments.</a:t>
            </a:r>
          </a:p>
          <a:p>
            <a:pPr algn="ctr"/>
            <a:r>
              <a:rPr lang="en-US" sz="1300" b="1" dirty="0">
                <a:solidFill>
                  <a:srgbClr val="002060"/>
                </a:solidFill>
                <a:latin typeface="Arial Black" panose="020B0A04020102020204" pitchFamily="34" charset="0"/>
              </a:rPr>
              <a:t>During the Investigation—make sure the person accused of wrongdoing is not in contact with young people (if involving a young person].</a:t>
            </a:r>
          </a:p>
          <a:p>
            <a:pPr algn="ctr"/>
            <a:r>
              <a:rPr lang="en-US" sz="1300" b="1" dirty="0">
                <a:solidFill>
                  <a:srgbClr val="002060"/>
                </a:solidFill>
                <a:latin typeface="Arial Black" panose="020B0A04020102020204" pitchFamily="34" charset="0"/>
              </a:rPr>
              <a:t>Work with D7610 and Club leaders to review the situation and determine how to prevent similar incidents from happening.</a:t>
            </a:r>
          </a:p>
          <a:p>
            <a:pPr algn="ctr"/>
            <a:endParaRPr lang="en-US" sz="1300" b="1" dirty="0">
              <a:solidFill>
                <a:srgbClr val="002060"/>
              </a:solidFill>
              <a:latin typeface="Arial Black" panose="020B0A04020102020204" pitchFamily="34" charset="0"/>
            </a:endParaRPr>
          </a:p>
          <a:p>
            <a:pPr algn="ctr"/>
            <a:endParaRPr lang="en-US" sz="1300" b="1" dirty="0">
              <a:solidFill>
                <a:srgbClr val="002060"/>
              </a:solidFill>
              <a:latin typeface="Arial Black" panose="020B0A04020102020204" pitchFamily="34" charset="0"/>
            </a:endParaRPr>
          </a:p>
          <a:p>
            <a:pPr algn="ctr"/>
            <a:endParaRPr lang="en-US" sz="1300" b="1" dirty="0">
              <a:solidFill>
                <a:srgbClr val="FFC000"/>
              </a:solidFill>
              <a:latin typeface="Arial Black" panose="020B0A04020102020204" pitchFamily="34" charset="0"/>
            </a:endParaRPr>
          </a:p>
          <a:p>
            <a:pPr algn="ctr"/>
            <a:endParaRPr lang="en-US" sz="1300" b="1" dirty="0">
              <a:solidFill>
                <a:srgbClr val="FFC000"/>
              </a:solidFill>
              <a:latin typeface="Arial Black" panose="020B0A04020102020204" pitchFamily="34" charset="0"/>
            </a:endParaRPr>
          </a:p>
          <a:p>
            <a:pPr algn="ctr"/>
            <a:endParaRPr lang="en-US" b="1" dirty="0">
              <a:solidFill>
                <a:srgbClr val="FFC000"/>
              </a:solidFill>
              <a:latin typeface="Arial Black" panose="020B0A04020102020204" pitchFamily="34" charset="0"/>
            </a:endParaRPr>
          </a:p>
          <a:p>
            <a:pPr algn="ctr"/>
            <a:endParaRPr lang="en-US" b="1" dirty="0">
              <a:solidFill>
                <a:srgbClr val="FFC000"/>
              </a:solidFill>
              <a:latin typeface="Arial Black" panose="020B0A04020102020204" pitchFamily="34" charset="0"/>
            </a:endParaRPr>
          </a:p>
          <a:p>
            <a:pPr algn="ctr"/>
            <a:endParaRPr lang="en-US" dirty="0">
              <a:solidFill>
                <a:srgbClr val="FFC000"/>
              </a:solidFill>
              <a:latin typeface="Arial Black" panose="020B0A04020102020204" pitchFamily="34" charset="0"/>
            </a:endParaRPr>
          </a:p>
        </p:txBody>
      </p:sp>
      <p:sp>
        <p:nvSpPr>
          <p:cNvPr id="25" name="TextBox 24">
            <a:extLst>
              <a:ext uri="{FF2B5EF4-FFF2-40B4-BE49-F238E27FC236}">
                <a16:creationId xmlns:a16="http://schemas.microsoft.com/office/drawing/2014/main" id="{7F3EFF77-1925-4D62-B9F3-4513760EE5B9}"/>
              </a:ext>
            </a:extLst>
          </p:cNvPr>
          <p:cNvSpPr txBox="1"/>
          <p:nvPr/>
        </p:nvSpPr>
        <p:spPr>
          <a:xfrm>
            <a:off x="43794" y="31540"/>
            <a:ext cx="851515" cy="369332"/>
          </a:xfrm>
          <a:prstGeom prst="rect">
            <a:avLst/>
          </a:prstGeom>
          <a:solidFill>
            <a:srgbClr val="AFF0FF"/>
          </a:solidFill>
          <a:ln w="76200">
            <a:solidFill>
              <a:srgbClr val="C00000"/>
            </a:solidFill>
          </a:ln>
        </p:spPr>
        <p:txBody>
          <a:bodyPr wrap="none" rtlCol="0">
            <a:spAutoFit/>
          </a:bodyPr>
          <a:lstStyle/>
          <a:p>
            <a:r>
              <a:rPr lang="en-US" dirty="0">
                <a:solidFill>
                  <a:srgbClr val="002060"/>
                </a:solidFill>
                <a:latin typeface="Arial" panose="020B0604020202020204" pitchFamily="34" charset="0"/>
                <a:cs typeface="Arial" panose="020B0604020202020204" pitchFamily="34" charset="0"/>
              </a:rPr>
              <a:t>Step 1</a:t>
            </a:r>
          </a:p>
        </p:txBody>
      </p:sp>
      <p:sp>
        <p:nvSpPr>
          <p:cNvPr id="26" name="Rectangle 25">
            <a:extLst>
              <a:ext uri="{FF2B5EF4-FFF2-40B4-BE49-F238E27FC236}">
                <a16:creationId xmlns:a16="http://schemas.microsoft.com/office/drawing/2014/main" id="{0D3F30BC-F412-4F54-9455-D58F0DA44B57}"/>
              </a:ext>
            </a:extLst>
          </p:cNvPr>
          <p:cNvSpPr/>
          <p:nvPr/>
        </p:nvSpPr>
        <p:spPr>
          <a:xfrm>
            <a:off x="4460460" y="83902"/>
            <a:ext cx="4628381" cy="3364326"/>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00" b="1" i="1" u="sng" dirty="0">
                <a:solidFill>
                  <a:srgbClr val="C00000"/>
                </a:solidFill>
                <a:latin typeface="Arial Black" panose="020B0A04020102020204" pitchFamily="34" charset="0"/>
              </a:rPr>
              <a:t>Terminate Person’s Club Membership:</a:t>
            </a:r>
          </a:p>
          <a:p>
            <a:r>
              <a:rPr lang="en-US" sz="1200" dirty="0">
                <a:solidFill>
                  <a:srgbClr val="C00000"/>
                </a:solidFill>
                <a:latin typeface="Arial Black" panose="020B0A04020102020204" pitchFamily="34" charset="0"/>
              </a:rPr>
              <a:t>A club must terminate the membership of any person who admits to, is convicted of, or is otherwise known to have engaged in sexual abuse or harassment of young people or youth program participants. </a:t>
            </a:r>
            <a:r>
              <a:rPr lang="en-US" sz="1200" dirty="0">
                <a:solidFill>
                  <a:srgbClr val="002060"/>
                </a:solidFill>
                <a:latin typeface="Arial Black" panose="020B0A04020102020204" pitchFamily="34" charset="0"/>
              </a:rPr>
              <a:t>A Rotarian or non-Rotary volunteer who admits to, is convicted of, or is otherwise known to have engaged in sexual abuse or harassment or other act that violates the accepted standard of behavior in the community MUST be prohibited from working with youths through Rotary.  A club cannot grant membership to a person who is known to have engaged in sexual abuse or harassment. If the RI Board of Directors learns that a club has knowingly failed to terminate the membership of such a person, it may terminate the club.</a:t>
            </a:r>
          </a:p>
        </p:txBody>
      </p:sp>
      <p:sp>
        <p:nvSpPr>
          <p:cNvPr id="27" name="TextBox 26">
            <a:extLst>
              <a:ext uri="{FF2B5EF4-FFF2-40B4-BE49-F238E27FC236}">
                <a16:creationId xmlns:a16="http://schemas.microsoft.com/office/drawing/2014/main" id="{BA432BCA-7539-41A1-8BC7-62EF4018EF4C}"/>
              </a:ext>
            </a:extLst>
          </p:cNvPr>
          <p:cNvSpPr txBox="1"/>
          <p:nvPr/>
        </p:nvSpPr>
        <p:spPr>
          <a:xfrm>
            <a:off x="8497014" y="45720"/>
            <a:ext cx="591829" cy="261610"/>
          </a:xfrm>
          <a:prstGeom prst="rect">
            <a:avLst/>
          </a:prstGeom>
          <a:solidFill>
            <a:srgbClr val="AFF0FF"/>
          </a:solidFill>
          <a:ln w="76200">
            <a:solidFill>
              <a:srgbClr val="C00000"/>
            </a:solidFill>
          </a:ln>
        </p:spPr>
        <p:txBody>
          <a:bodyPr wrap="none" rtlCol="0">
            <a:spAutoFit/>
          </a:bodyPr>
          <a:lstStyle/>
          <a:p>
            <a:r>
              <a:rPr lang="en-US" sz="1100" dirty="0">
                <a:solidFill>
                  <a:srgbClr val="002060"/>
                </a:solidFill>
                <a:latin typeface="Arial" panose="020B0604020202020204" pitchFamily="34" charset="0"/>
                <a:cs typeface="Arial" panose="020B0604020202020204" pitchFamily="34" charset="0"/>
              </a:rPr>
              <a:t>Step 2</a:t>
            </a:r>
          </a:p>
        </p:txBody>
      </p:sp>
      <p:sp>
        <p:nvSpPr>
          <p:cNvPr id="28" name="Rectangle 27">
            <a:extLst>
              <a:ext uri="{FF2B5EF4-FFF2-40B4-BE49-F238E27FC236}">
                <a16:creationId xmlns:a16="http://schemas.microsoft.com/office/drawing/2014/main" id="{0953D968-A908-4662-A049-DD8D8A044597}"/>
              </a:ext>
            </a:extLst>
          </p:cNvPr>
          <p:cNvSpPr/>
          <p:nvPr/>
        </p:nvSpPr>
        <p:spPr>
          <a:xfrm>
            <a:off x="49499" y="3600746"/>
            <a:ext cx="4288242" cy="3225714"/>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endParaRPr lang="en-US" sz="1600" b="1" i="1" u="sng" dirty="0">
              <a:solidFill>
                <a:srgbClr val="FFC000"/>
              </a:solidFill>
              <a:latin typeface="Arial Black" panose="020B0A04020102020204" pitchFamily="34" charset="0"/>
            </a:endParaRPr>
          </a:p>
          <a:p>
            <a:pPr algn="ctr"/>
            <a:endParaRPr lang="en-US" sz="1600" b="1" i="1" u="sng" dirty="0">
              <a:solidFill>
                <a:srgbClr val="FFC000"/>
              </a:solidFill>
              <a:latin typeface="Arial Black" panose="020B0A04020102020204" pitchFamily="34" charset="0"/>
            </a:endParaRPr>
          </a:p>
          <a:p>
            <a:pPr algn="ctr"/>
            <a:endParaRPr lang="en-US" sz="1400" b="1" i="1" u="sng" dirty="0">
              <a:solidFill>
                <a:srgbClr val="C00000"/>
              </a:solidFill>
              <a:latin typeface="Arial Black" panose="020B0A04020102020204" pitchFamily="34" charset="0"/>
            </a:endParaRPr>
          </a:p>
          <a:p>
            <a:pPr algn="ctr"/>
            <a:r>
              <a:rPr lang="en-US" sz="1400" b="1" i="1" u="sng" dirty="0">
                <a:solidFill>
                  <a:srgbClr val="C00000"/>
                </a:solidFill>
                <a:latin typeface="Arial Black" panose="020B0A04020102020204" pitchFamily="34" charset="0"/>
              </a:rPr>
              <a:t>Determine What Safeguards are Necessary</a:t>
            </a:r>
          </a:p>
          <a:p>
            <a:pPr algn="ctr"/>
            <a:r>
              <a:rPr lang="en-US" sz="1200" b="1" dirty="0">
                <a:solidFill>
                  <a:srgbClr val="C00000"/>
                </a:solidFill>
                <a:latin typeface="Arial Black" panose="020B0A04020102020204" pitchFamily="34" charset="0"/>
              </a:rPr>
              <a:t>If an investigation into a claim of sexual abuse or harassment is inconclusive—additional safeguards must be put in place </a:t>
            </a:r>
            <a:r>
              <a:rPr lang="en-US" sz="1200" b="1" dirty="0">
                <a:solidFill>
                  <a:srgbClr val="002060"/>
                </a:solidFill>
                <a:latin typeface="Arial Black" panose="020B0A04020102020204" pitchFamily="34" charset="0"/>
              </a:rPr>
              <a:t>for the safety of everyone involved and to assure the protection of any youths, the person may have contact with in the future. These safeguards may include requiring the person to work with young people –only in group settings under adequate supervision. A person who is accused--but later cleared may apply to participate in youth programs, again. But reinstatement is not a right, and Rotary cannot guarantee that anyone will be returned to a former position. </a:t>
            </a:r>
          </a:p>
          <a:p>
            <a:pPr algn="ctr"/>
            <a:endParaRPr lang="en-US" sz="1300" b="1" dirty="0">
              <a:solidFill>
                <a:srgbClr val="002060"/>
              </a:solidFill>
              <a:latin typeface="Arial Black" panose="020B0A04020102020204" pitchFamily="34" charset="0"/>
            </a:endParaRPr>
          </a:p>
          <a:p>
            <a:pPr algn="ctr"/>
            <a:endParaRPr lang="en-US" sz="1300" b="1" dirty="0">
              <a:solidFill>
                <a:srgbClr val="FFC000"/>
              </a:solidFill>
              <a:latin typeface="Arial Black" panose="020B0A04020102020204" pitchFamily="34" charset="0"/>
            </a:endParaRPr>
          </a:p>
          <a:p>
            <a:pPr algn="ctr"/>
            <a:endParaRPr lang="en-US" sz="1300" dirty="0">
              <a:solidFill>
                <a:srgbClr val="FFC000"/>
              </a:solidFill>
              <a:latin typeface="Arial Black" panose="020B0A04020102020204" pitchFamily="34" charset="0"/>
            </a:endParaRPr>
          </a:p>
        </p:txBody>
      </p:sp>
      <p:sp>
        <p:nvSpPr>
          <p:cNvPr id="30" name="TextBox 29">
            <a:extLst>
              <a:ext uri="{FF2B5EF4-FFF2-40B4-BE49-F238E27FC236}">
                <a16:creationId xmlns:a16="http://schemas.microsoft.com/office/drawing/2014/main" id="{F38833BA-746C-43F8-9B41-517D41311E39}"/>
              </a:ext>
            </a:extLst>
          </p:cNvPr>
          <p:cNvSpPr txBox="1"/>
          <p:nvPr/>
        </p:nvSpPr>
        <p:spPr>
          <a:xfrm>
            <a:off x="1816608" y="3536678"/>
            <a:ext cx="851515" cy="369332"/>
          </a:xfrm>
          <a:prstGeom prst="rect">
            <a:avLst/>
          </a:prstGeom>
          <a:solidFill>
            <a:srgbClr val="AFF0FF"/>
          </a:solidFill>
          <a:ln w="76200">
            <a:solidFill>
              <a:srgbClr val="C00000"/>
            </a:solidFill>
          </a:ln>
        </p:spPr>
        <p:txBody>
          <a:bodyPr wrap="none" rtlCol="0">
            <a:spAutoFit/>
          </a:bodyPr>
          <a:lstStyle/>
          <a:p>
            <a:r>
              <a:rPr lang="en-US" dirty="0">
                <a:solidFill>
                  <a:srgbClr val="002060"/>
                </a:solidFill>
                <a:latin typeface="Arial" panose="020B0604020202020204" pitchFamily="34" charset="0"/>
                <a:cs typeface="Arial" panose="020B0604020202020204" pitchFamily="34" charset="0"/>
              </a:rPr>
              <a:t>Step 3</a:t>
            </a:r>
          </a:p>
        </p:txBody>
      </p:sp>
      <p:sp>
        <p:nvSpPr>
          <p:cNvPr id="31" name="Rectangle 30">
            <a:extLst>
              <a:ext uri="{FF2B5EF4-FFF2-40B4-BE49-F238E27FC236}">
                <a16:creationId xmlns:a16="http://schemas.microsoft.com/office/drawing/2014/main" id="{24C02D1D-CD53-4D41-913B-30A659B24337}"/>
              </a:ext>
            </a:extLst>
          </p:cNvPr>
          <p:cNvSpPr/>
          <p:nvPr/>
        </p:nvSpPr>
        <p:spPr>
          <a:xfrm>
            <a:off x="4460461" y="3613998"/>
            <a:ext cx="4628380" cy="3225714"/>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C000"/>
              </a:solidFill>
              <a:latin typeface="Arial Black" panose="020B0A04020102020204" pitchFamily="34" charset="0"/>
            </a:endParaRPr>
          </a:p>
          <a:p>
            <a:pPr algn="ctr"/>
            <a:endParaRPr lang="en-US" sz="1600" b="1" i="1" u="sng" dirty="0">
              <a:solidFill>
                <a:srgbClr val="FFC000"/>
              </a:solidFill>
              <a:latin typeface="Arial Black" panose="020B0A04020102020204" pitchFamily="34" charset="0"/>
            </a:endParaRPr>
          </a:p>
          <a:p>
            <a:pPr algn="ctr"/>
            <a:endParaRPr lang="en-US" sz="1600" b="1" i="1" u="sng" dirty="0">
              <a:solidFill>
                <a:srgbClr val="FFC000"/>
              </a:solidFill>
              <a:latin typeface="Arial Black" panose="020B0A04020102020204" pitchFamily="34" charset="0"/>
            </a:endParaRPr>
          </a:p>
          <a:p>
            <a:r>
              <a:rPr lang="en-US" sz="1600" b="1" i="1" dirty="0">
                <a:solidFill>
                  <a:srgbClr val="C00000"/>
                </a:solidFill>
                <a:latin typeface="Arial Black" panose="020B0A04020102020204" pitchFamily="34" charset="0"/>
              </a:rPr>
              <a:t>  </a:t>
            </a:r>
            <a:r>
              <a:rPr lang="en-US" sz="1600" b="1" i="1" u="sng" dirty="0">
                <a:solidFill>
                  <a:srgbClr val="C00000"/>
                </a:solidFill>
                <a:latin typeface="Arial Black" panose="020B0A04020102020204" pitchFamily="34" charset="0"/>
              </a:rPr>
              <a:t>Maintain Confidential Records</a:t>
            </a:r>
          </a:p>
          <a:p>
            <a:r>
              <a:rPr lang="en-US" sz="1600" b="1" dirty="0">
                <a:solidFill>
                  <a:srgbClr val="002060"/>
                </a:solidFill>
                <a:latin typeface="Arial Black" panose="020B0A04020102020204" pitchFamily="34" charset="0"/>
              </a:rPr>
              <a:t>  When a district’s leaders change—</a:t>
            </a:r>
            <a:r>
              <a:rPr lang="en-US" sz="1600" b="1" dirty="0">
                <a:solidFill>
                  <a:srgbClr val="C00000"/>
                </a:solidFill>
                <a:latin typeface="Arial Black" panose="020B0A04020102020204" pitchFamily="34" charset="0"/>
              </a:rPr>
              <a:t>it’s   </a:t>
            </a:r>
          </a:p>
          <a:p>
            <a:r>
              <a:rPr lang="en-US" sz="1600" b="1" dirty="0">
                <a:solidFill>
                  <a:srgbClr val="C00000"/>
                </a:solidFill>
                <a:latin typeface="Arial Black" panose="020B0A04020102020204" pitchFamily="34" charset="0"/>
              </a:rPr>
              <a:t>  critical that the incoming leaders</a:t>
            </a:r>
          </a:p>
          <a:p>
            <a:r>
              <a:rPr lang="en-US" sz="1600" b="1" dirty="0">
                <a:solidFill>
                  <a:srgbClr val="C00000"/>
                </a:solidFill>
                <a:latin typeface="Arial Black" panose="020B0A04020102020204" pitchFamily="34" charset="0"/>
              </a:rPr>
              <a:t>  know they’re responsible for   </a:t>
            </a:r>
          </a:p>
          <a:p>
            <a:r>
              <a:rPr lang="en-US" sz="1600" b="1" dirty="0">
                <a:solidFill>
                  <a:srgbClr val="C00000"/>
                </a:solidFill>
                <a:latin typeface="Arial Black" panose="020B0A04020102020204" pitchFamily="34" charset="0"/>
              </a:rPr>
              <a:t>  managing these records and</a:t>
            </a:r>
          </a:p>
          <a:p>
            <a:r>
              <a:rPr lang="en-US" sz="1600" b="1" dirty="0">
                <a:solidFill>
                  <a:srgbClr val="C00000"/>
                </a:solidFill>
                <a:latin typeface="Arial Black" panose="020B0A04020102020204" pitchFamily="34" charset="0"/>
              </a:rPr>
              <a:t>  consistently enforcing prohibitions.</a:t>
            </a:r>
          </a:p>
          <a:p>
            <a:endParaRPr lang="en-US" sz="1600" b="1" dirty="0">
              <a:solidFill>
                <a:srgbClr val="002060"/>
              </a:solidFill>
              <a:latin typeface="Arial Black" panose="020B0A04020102020204" pitchFamily="34" charset="0"/>
            </a:endParaRPr>
          </a:p>
          <a:p>
            <a:endParaRPr lang="en-US" sz="1600" b="1" dirty="0">
              <a:solidFill>
                <a:srgbClr val="002060"/>
              </a:solidFill>
              <a:latin typeface="Arial Black" panose="020B0A04020102020204" pitchFamily="34" charset="0"/>
            </a:endParaRPr>
          </a:p>
          <a:p>
            <a:endParaRPr lang="en-US" sz="1600" b="1" dirty="0">
              <a:solidFill>
                <a:srgbClr val="002060"/>
              </a:solidFill>
              <a:latin typeface="Arial Black" panose="020B0A04020102020204" pitchFamily="34" charset="0"/>
            </a:endParaRPr>
          </a:p>
          <a:p>
            <a:endParaRPr lang="en-US" sz="1600" b="1" dirty="0">
              <a:solidFill>
                <a:srgbClr val="002060"/>
              </a:solidFill>
              <a:latin typeface="Arial Black" panose="020B0A04020102020204" pitchFamily="34" charset="0"/>
            </a:endParaRPr>
          </a:p>
          <a:p>
            <a:endParaRPr lang="en-US" sz="1400" b="1" dirty="0">
              <a:solidFill>
                <a:srgbClr val="FFC000"/>
              </a:solidFill>
              <a:latin typeface="Arial Black" panose="020B0A04020102020204" pitchFamily="34" charset="0"/>
            </a:endParaRPr>
          </a:p>
          <a:p>
            <a:pPr algn="ctr"/>
            <a:endParaRPr lang="en-US" sz="1600" b="1" dirty="0">
              <a:solidFill>
                <a:srgbClr val="FFC000"/>
              </a:solidFill>
              <a:latin typeface="Arial Black" panose="020B0A04020102020204" pitchFamily="34" charset="0"/>
            </a:endParaRPr>
          </a:p>
        </p:txBody>
      </p:sp>
      <p:sp>
        <p:nvSpPr>
          <p:cNvPr id="32" name="TextBox 31">
            <a:extLst>
              <a:ext uri="{FF2B5EF4-FFF2-40B4-BE49-F238E27FC236}">
                <a16:creationId xmlns:a16="http://schemas.microsoft.com/office/drawing/2014/main" id="{6E64FB7C-04DB-497B-9366-D5CBD68D7981}"/>
              </a:ext>
            </a:extLst>
          </p:cNvPr>
          <p:cNvSpPr txBox="1"/>
          <p:nvPr/>
        </p:nvSpPr>
        <p:spPr>
          <a:xfrm>
            <a:off x="6475879" y="3552911"/>
            <a:ext cx="881993" cy="369332"/>
          </a:xfrm>
          <a:prstGeom prst="rect">
            <a:avLst/>
          </a:prstGeom>
          <a:solidFill>
            <a:srgbClr val="AFF0FF"/>
          </a:solidFill>
          <a:ln w="76200">
            <a:solidFill>
              <a:srgbClr val="C00000"/>
            </a:solidFill>
          </a:ln>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Step 4</a:t>
            </a:r>
          </a:p>
        </p:txBody>
      </p:sp>
      <p:sp>
        <p:nvSpPr>
          <p:cNvPr id="2" name="Slide Number Placeholder 1">
            <a:extLst>
              <a:ext uri="{FF2B5EF4-FFF2-40B4-BE49-F238E27FC236}">
                <a16:creationId xmlns:a16="http://schemas.microsoft.com/office/drawing/2014/main" id="{903C2081-1F92-0447-CC3B-481EA9B98433}"/>
              </a:ext>
            </a:extLst>
          </p:cNvPr>
          <p:cNvSpPr>
            <a:spLocks noGrp="1"/>
          </p:cNvSpPr>
          <p:nvPr>
            <p:ph type="sldNum" sz="quarter" idx="12"/>
          </p:nvPr>
        </p:nvSpPr>
        <p:spPr/>
        <p:txBody>
          <a:bodyPr/>
          <a:lstStyle/>
          <a:p>
            <a:fld id="{884E0491-8496-4219-94F5-CC772E6D4817}" type="slidenum">
              <a:rPr lang="en-US" smtClean="0"/>
              <a:t>20</a:t>
            </a:fld>
            <a:endParaRPr lang="en-US" dirty="0"/>
          </a:p>
        </p:txBody>
      </p:sp>
    </p:spTree>
    <p:custDataLst>
      <p:tags r:id="rId1"/>
    </p:custDataLst>
    <p:extLst>
      <p:ext uri="{BB962C8B-B14F-4D97-AF65-F5344CB8AC3E}">
        <p14:creationId xmlns:p14="http://schemas.microsoft.com/office/powerpoint/2010/main" val="2496127620"/>
      </p:ext>
    </p:extLst>
  </p:cSld>
  <p:clrMapOvr>
    <a:masterClrMapping/>
  </p:clrMapOvr>
  <mc:AlternateContent xmlns:mc="http://schemas.openxmlformats.org/markup-compatibility/2006" xmlns:p14="http://schemas.microsoft.com/office/powerpoint/2010/main">
    <mc:Choice Requires="p14">
      <p:transition spd="slow" p14:dur="2000" advTm="33348"/>
    </mc:Choice>
    <mc:Fallback xmlns="">
      <p:transition spd="slow" advTm="333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ircle(in)">
                                      <p:cBhvr>
                                        <p:cTn id="18" dur="2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ircle(in)">
                                      <p:cBhvr>
                                        <p:cTn id="29" dur="2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0-#ppt_w/2"/>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ircle(in)">
                                      <p:cBhvr>
                                        <p:cTn id="40" dur="20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764059-354E-4F19-888C-018EC0E23C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609"/>
            <a:ext cx="9143999" cy="6868049"/>
          </a:xfrm>
          <a:prstGeom prst="rect">
            <a:avLst/>
          </a:prstGeom>
        </p:spPr>
      </p:pic>
      <p:sp>
        <p:nvSpPr>
          <p:cNvPr id="9" name="Rectangle 8">
            <a:extLst>
              <a:ext uri="{FF2B5EF4-FFF2-40B4-BE49-F238E27FC236}">
                <a16:creationId xmlns:a16="http://schemas.microsoft.com/office/drawing/2014/main" id="{350F7393-BB3D-4F9C-BE9F-046D657B6D3F}"/>
              </a:ext>
            </a:extLst>
          </p:cNvPr>
          <p:cNvSpPr/>
          <p:nvPr/>
        </p:nvSpPr>
        <p:spPr>
          <a:xfrm>
            <a:off x="324611" y="181237"/>
            <a:ext cx="8494776" cy="1255832"/>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rgbClr val="CC3300"/>
                </a:solidFill>
                <a:latin typeface="Arial Black" panose="020B0A04020102020204" pitchFamily="34" charset="0"/>
              </a:rPr>
              <a:t>Handling Media Inquiries</a:t>
            </a:r>
          </a:p>
        </p:txBody>
      </p:sp>
      <p:pic>
        <p:nvPicPr>
          <p:cNvPr id="11" name="Graphic 10" descr="Podcast with solid fill">
            <a:extLst>
              <a:ext uri="{FF2B5EF4-FFF2-40B4-BE49-F238E27FC236}">
                <a16:creationId xmlns:a16="http://schemas.microsoft.com/office/drawing/2014/main" id="{7955594B-1E32-47D3-91EE-D9164CB0C9D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02352" y="1920236"/>
            <a:ext cx="1289306" cy="1289306"/>
          </a:xfrm>
          <a:prstGeom prst="rect">
            <a:avLst/>
          </a:prstGeom>
        </p:spPr>
      </p:pic>
      <p:sp>
        <p:nvSpPr>
          <p:cNvPr id="12" name="Rectangle 11">
            <a:extLst>
              <a:ext uri="{FF2B5EF4-FFF2-40B4-BE49-F238E27FC236}">
                <a16:creationId xmlns:a16="http://schemas.microsoft.com/office/drawing/2014/main" id="{827AE958-2E98-4051-8D1D-113FAC604235}"/>
              </a:ext>
            </a:extLst>
          </p:cNvPr>
          <p:cNvSpPr/>
          <p:nvPr/>
        </p:nvSpPr>
        <p:spPr>
          <a:xfrm>
            <a:off x="2004822" y="3692709"/>
            <a:ext cx="5134356" cy="2177739"/>
          </a:xfrm>
          <a:prstGeom prst="rect">
            <a:avLst/>
          </a:prstGeom>
          <a:solidFill>
            <a:srgbClr val="C1FFE0"/>
          </a:solid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FFC000"/>
              </a:solidFill>
              <a:latin typeface="Arial Black" panose="020B0A04020102020204" pitchFamily="34" charset="0"/>
            </a:endParaRPr>
          </a:p>
          <a:p>
            <a:pPr marL="285750" indent="-285750">
              <a:buFont typeface="Arial" panose="020B0604020202020204" pitchFamily="34" charset="0"/>
              <a:buChar char="•"/>
            </a:pPr>
            <a:endParaRPr lang="en-US" dirty="0">
              <a:solidFill>
                <a:srgbClr val="FFC000"/>
              </a:solidFill>
              <a:latin typeface="Arial Black" panose="020B0A04020102020204" pitchFamily="34" charset="0"/>
            </a:endParaRPr>
          </a:p>
          <a:p>
            <a:pPr marL="285750" indent="-285750">
              <a:buFont typeface="Arial" panose="020B0604020202020204" pitchFamily="34" charset="0"/>
              <a:buChar char="•"/>
            </a:pPr>
            <a:endParaRPr lang="en-US" dirty="0">
              <a:solidFill>
                <a:srgbClr val="FFC000"/>
              </a:solidFill>
              <a:latin typeface="Arial Black" panose="020B0A04020102020204" pitchFamily="34" charset="0"/>
            </a:endParaRPr>
          </a:p>
          <a:p>
            <a:pPr marL="285750" indent="-285750">
              <a:buFont typeface="Arial" panose="020B0604020202020204" pitchFamily="34" charset="0"/>
              <a:buChar char="•"/>
            </a:pPr>
            <a:endParaRPr lang="en-US" dirty="0">
              <a:solidFill>
                <a:srgbClr val="002060"/>
              </a:solidFill>
              <a:latin typeface="Arial Black" panose="020B0A04020102020204" pitchFamily="34" charset="0"/>
            </a:endParaRPr>
          </a:p>
          <a:p>
            <a:pPr marL="285750" indent="-285750">
              <a:buFont typeface="Arial" panose="020B0604020202020204" pitchFamily="34" charset="0"/>
              <a:buChar char="•"/>
            </a:pPr>
            <a:r>
              <a:rPr lang="en-US" dirty="0">
                <a:solidFill>
                  <a:srgbClr val="002060"/>
                </a:solidFill>
                <a:latin typeface="Arial Black" panose="020B0A04020102020204" pitchFamily="34" charset="0"/>
              </a:rPr>
              <a:t>In D7610, the Club President, CYPO, District Governor and DYPO, shall together, be the spokespersons to talk with the media [about allegations]…  </a:t>
            </a:r>
            <a:r>
              <a:rPr lang="en-US" dirty="0">
                <a:solidFill>
                  <a:srgbClr val="C00000"/>
                </a:solidFill>
                <a:latin typeface="Arial Black" panose="020B0A04020102020204" pitchFamily="34" charset="0"/>
              </a:rPr>
              <a:t>The DG provides overall direction…and needs prior consultation!</a:t>
            </a:r>
          </a:p>
          <a:p>
            <a:pPr marL="285750" indent="-285750">
              <a:buFont typeface="Arial" panose="020B0604020202020204" pitchFamily="34" charset="0"/>
              <a:buChar char="•"/>
            </a:pPr>
            <a:endParaRPr lang="en-US" dirty="0">
              <a:latin typeface="Arial Black" panose="020B0A04020102020204" pitchFamily="34" charset="0"/>
            </a:endParaRPr>
          </a:p>
          <a:p>
            <a:pPr marL="285750" indent="-285750">
              <a:buFont typeface="Arial" panose="020B0604020202020204" pitchFamily="34" charset="0"/>
              <a:buChar char="•"/>
            </a:pPr>
            <a:endParaRPr lang="en-US" dirty="0">
              <a:latin typeface="Arial Black" panose="020B0A04020102020204" pitchFamily="34" charset="0"/>
            </a:endParaRPr>
          </a:p>
          <a:p>
            <a:pPr marL="285750" indent="-285750">
              <a:buFont typeface="Arial" panose="020B0604020202020204" pitchFamily="34" charset="0"/>
              <a:buChar char="•"/>
            </a:pPr>
            <a:endParaRPr lang="en-US" dirty="0">
              <a:latin typeface="Arial Black" panose="020B0A04020102020204" pitchFamily="34" charset="0"/>
            </a:endParaRPr>
          </a:p>
          <a:p>
            <a:pPr marL="285750" indent="-285750">
              <a:buFont typeface="Arial" panose="020B0604020202020204" pitchFamily="34" charset="0"/>
              <a:buChar char="•"/>
            </a:pPr>
            <a:endParaRPr lang="en-US" dirty="0">
              <a:latin typeface="Arial Black" panose="020B0A04020102020204" pitchFamily="34" charset="0"/>
            </a:endParaRPr>
          </a:p>
        </p:txBody>
      </p:sp>
      <p:pic>
        <p:nvPicPr>
          <p:cNvPr id="13" name="Picture 12" descr="Casual woman">
            <a:extLst>
              <a:ext uri="{FF2B5EF4-FFF2-40B4-BE49-F238E27FC236}">
                <a16:creationId xmlns:a16="http://schemas.microsoft.com/office/drawing/2014/main" id="{91DAEA72-76BC-49AB-8860-018BA3F508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39178" y="394145"/>
            <a:ext cx="1973249" cy="6144768"/>
          </a:xfrm>
          <a:prstGeom prst="rect">
            <a:avLst/>
          </a:prstGeom>
          <a:scene3d>
            <a:camera prst="isometricOffAxis2Left"/>
            <a:lightRig rig="threePt" dir="t"/>
          </a:scene3d>
          <a:sp3d>
            <a:bevelT w="114300" prst="artDeco"/>
          </a:sp3d>
        </p:spPr>
      </p:pic>
      <p:pic>
        <p:nvPicPr>
          <p:cNvPr id="3" name="Picture 2" descr="Person reading the newspaper and drinking from a mug">
            <a:extLst>
              <a:ext uri="{FF2B5EF4-FFF2-40B4-BE49-F238E27FC236}">
                <a16:creationId xmlns:a16="http://schemas.microsoft.com/office/drawing/2014/main" id="{3F190E2A-A7FC-43CC-8B05-6EAD010FF41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30576" y="1878603"/>
            <a:ext cx="1765817" cy="1521806"/>
          </a:xfrm>
          <a:prstGeom prst="rect">
            <a:avLst/>
          </a:prstGeom>
          <a:scene3d>
            <a:camera prst="orthographicFront"/>
            <a:lightRig rig="threePt" dir="t"/>
          </a:scene3d>
          <a:sp3d>
            <a:bevelT/>
          </a:sp3d>
        </p:spPr>
      </p:pic>
      <p:sp>
        <p:nvSpPr>
          <p:cNvPr id="2" name="Slide Number Placeholder 1">
            <a:extLst>
              <a:ext uri="{FF2B5EF4-FFF2-40B4-BE49-F238E27FC236}">
                <a16:creationId xmlns:a16="http://schemas.microsoft.com/office/drawing/2014/main" id="{87C8E17F-9927-443A-2408-69BAA811D63F}"/>
              </a:ext>
            </a:extLst>
          </p:cNvPr>
          <p:cNvSpPr>
            <a:spLocks noGrp="1"/>
          </p:cNvSpPr>
          <p:nvPr>
            <p:ph type="sldNum" sz="quarter" idx="12"/>
          </p:nvPr>
        </p:nvSpPr>
        <p:spPr/>
        <p:txBody>
          <a:bodyPr/>
          <a:lstStyle/>
          <a:p>
            <a:fld id="{884E0491-8496-4219-94F5-CC772E6D4817}" type="slidenum">
              <a:rPr lang="en-US" smtClean="0"/>
              <a:t>21</a:t>
            </a:fld>
            <a:endParaRPr lang="en-US" dirty="0"/>
          </a:p>
        </p:txBody>
      </p:sp>
    </p:spTree>
    <p:custDataLst>
      <p:tags r:id="rId1"/>
    </p:custDataLst>
    <p:extLst>
      <p:ext uri="{BB962C8B-B14F-4D97-AF65-F5344CB8AC3E}">
        <p14:creationId xmlns:p14="http://schemas.microsoft.com/office/powerpoint/2010/main" val="2703223446"/>
      </p:ext>
    </p:extLst>
  </p:cSld>
  <p:clrMapOvr>
    <a:masterClrMapping/>
  </p:clrMapOvr>
  <mc:AlternateContent xmlns:mc="http://schemas.openxmlformats.org/markup-compatibility/2006" xmlns:p14="http://schemas.microsoft.com/office/powerpoint/2010/main">
    <mc:Choice Requires="p14">
      <p:transition spd="slow" p14:dur="2000" advTm="19292"/>
    </mc:Choice>
    <mc:Fallback xmlns="">
      <p:transition spd="slow" advTm="192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54E635-7D56-4CDD-A30C-3AA8DF9177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049"/>
            <a:ext cx="9143999" cy="6868049"/>
          </a:xfrm>
          <a:prstGeom prst="rect">
            <a:avLst/>
          </a:prstGeom>
        </p:spPr>
      </p:pic>
      <p:sp>
        <p:nvSpPr>
          <p:cNvPr id="7" name="Rectangle 6">
            <a:extLst>
              <a:ext uri="{FF2B5EF4-FFF2-40B4-BE49-F238E27FC236}">
                <a16:creationId xmlns:a16="http://schemas.microsoft.com/office/drawing/2014/main" id="{0D047288-1E1B-477C-8AC0-61CE96C2B9FD}"/>
              </a:ext>
            </a:extLst>
          </p:cNvPr>
          <p:cNvSpPr/>
          <p:nvPr/>
        </p:nvSpPr>
        <p:spPr>
          <a:xfrm>
            <a:off x="324612" y="119605"/>
            <a:ext cx="8494776" cy="2083366"/>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rgbClr val="CC3300"/>
                </a:solidFill>
                <a:latin typeface="Arial Black" panose="020B0A04020102020204" pitchFamily="34" charset="0"/>
              </a:rPr>
              <a:t>Creating A Safe Environment</a:t>
            </a:r>
            <a:r>
              <a:rPr lang="en-US" sz="2800" dirty="0">
                <a:solidFill>
                  <a:srgbClr val="002060"/>
                </a:solidFill>
                <a:latin typeface="Arial Black" panose="020B0A04020102020204" pitchFamily="34" charset="0"/>
              </a:rPr>
              <a:t>…</a:t>
            </a:r>
          </a:p>
          <a:p>
            <a:pPr algn="ctr"/>
            <a:endParaRPr lang="en-US" dirty="0">
              <a:solidFill>
                <a:srgbClr val="002060"/>
              </a:solidFill>
              <a:latin typeface="Arial Black" panose="020B0A04020102020204" pitchFamily="34" charset="0"/>
            </a:endParaRPr>
          </a:p>
          <a:p>
            <a:pPr algn="ctr"/>
            <a:r>
              <a:rPr lang="en-US" dirty="0">
                <a:solidFill>
                  <a:srgbClr val="C00000"/>
                </a:solidFill>
                <a:latin typeface="Arial Black" panose="020B0A04020102020204" pitchFamily="34" charset="0"/>
              </a:rPr>
              <a:t>Recognize the Signs</a:t>
            </a:r>
            <a:r>
              <a:rPr lang="en-US" dirty="0">
                <a:solidFill>
                  <a:srgbClr val="002060"/>
                </a:solidFill>
                <a:latin typeface="Arial Black" panose="020B0A04020102020204" pitchFamily="34" charset="0"/>
              </a:rPr>
              <a:t> of Sexual Abuse &amp; harassment…  </a:t>
            </a:r>
          </a:p>
          <a:p>
            <a:pPr algn="ctr"/>
            <a:endParaRPr lang="en-US" dirty="0">
              <a:solidFill>
                <a:srgbClr val="002060"/>
              </a:solidFill>
              <a:latin typeface="Arial Black" panose="020B0A04020102020204" pitchFamily="34" charset="0"/>
            </a:endParaRPr>
          </a:p>
          <a:p>
            <a:pPr algn="ctr"/>
            <a:r>
              <a:rPr lang="en-US" dirty="0">
                <a:solidFill>
                  <a:srgbClr val="002060"/>
                </a:solidFill>
                <a:latin typeface="Arial Black" panose="020B0A04020102020204" pitchFamily="34" charset="0"/>
              </a:rPr>
              <a:t>Most important is awareness and Prevention!</a:t>
            </a:r>
          </a:p>
        </p:txBody>
      </p:sp>
      <p:sp>
        <p:nvSpPr>
          <p:cNvPr id="8" name="Rectangle 7">
            <a:extLst>
              <a:ext uri="{FF2B5EF4-FFF2-40B4-BE49-F238E27FC236}">
                <a16:creationId xmlns:a16="http://schemas.microsoft.com/office/drawing/2014/main" id="{168369DF-359E-41B1-AA05-77F3F9A36409}"/>
              </a:ext>
            </a:extLst>
          </p:cNvPr>
          <p:cNvSpPr/>
          <p:nvPr/>
        </p:nvSpPr>
        <p:spPr>
          <a:xfrm>
            <a:off x="324612" y="3057665"/>
            <a:ext cx="8494776" cy="3194729"/>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buClr>
                <a:srgbClr val="C00000"/>
              </a:buClr>
            </a:pPr>
            <a:endParaRPr lang="en-US" sz="2000" b="1" u="sng" dirty="0">
              <a:solidFill>
                <a:srgbClr val="CC3300"/>
              </a:solidFill>
              <a:latin typeface="Arial Black" panose="020B0A04020102020204" pitchFamily="34" charset="0"/>
            </a:endParaRPr>
          </a:p>
          <a:p>
            <a:pPr>
              <a:buClr>
                <a:srgbClr val="C00000"/>
              </a:buClr>
            </a:pPr>
            <a:r>
              <a:rPr lang="en-US" sz="2000" b="1" u="sng" dirty="0">
                <a:solidFill>
                  <a:srgbClr val="CC3300"/>
                </a:solidFill>
                <a:latin typeface="Arial Black" panose="020B0A04020102020204" pitchFamily="34" charset="0"/>
              </a:rPr>
              <a:t>THINGS THAT MEMBERS SHOULD DO!</a:t>
            </a:r>
          </a:p>
          <a:p>
            <a:pPr>
              <a:buClr>
                <a:srgbClr val="C00000"/>
              </a:buClr>
            </a:pPr>
            <a:endParaRPr lang="en-US" sz="2000" b="1" u="sng" dirty="0">
              <a:solidFill>
                <a:srgbClr val="CC3300"/>
              </a:solidFill>
              <a:latin typeface="Arial Black" panose="020B0A04020102020204" pitchFamily="34" charset="0"/>
            </a:endParaRP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Set an Example</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Don’t be Afraid to talk about abuse and Harassment</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Get Consent</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Establish and maintain boundaries</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Work in Groups</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Empower young people</a:t>
            </a:r>
          </a:p>
          <a:p>
            <a:pPr marL="342900" indent="-342900">
              <a:buClr>
                <a:srgbClr val="C00000"/>
              </a:buClr>
              <a:buFont typeface="Arial" panose="020B0604020202020204" pitchFamily="34" charset="0"/>
              <a:buChar char="•"/>
            </a:pPr>
            <a:r>
              <a:rPr lang="en-US" sz="2000" b="1" dirty="0">
                <a:solidFill>
                  <a:srgbClr val="CC3300"/>
                </a:solidFill>
                <a:latin typeface="Arial Black" panose="020B0A04020102020204" pitchFamily="34" charset="0"/>
              </a:rPr>
              <a:t>Stay Committed</a:t>
            </a:r>
          </a:p>
          <a:p>
            <a:pPr algn="ctr"/>
            <a:endParaRPr lang="en-US" dirty="0">
              <a:solidFill>
                <a:srgbClr val="002060"/>
              </a:solidFill>
              <a:latin typeface="Arial Black" panose="020B0A04020102020204" pitchFamily="34" charset="0"/>
            </a:endParaRPr>
          </a:p>
        </p:txBody>
      </p:sp>
      <p:pic>
        <p:nvPicPr>
          <p:cNvPr id="3" name="Graphic 2" descr="Angel face with solid fill with solid fill">
            <a:extLst>
              <a:ext uri="{FF2B5EF4-FFF2-40B4-BE49-F238E27FC236}">
                <a16:creationId xmlns:a16="http://schemas.microsoft.com/office/drawing/2014/main" id="{0D11C44C-F19E-448D-9429-124E355381E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31636" y="4597330"/>
            <a:ext cx="1655064" cy="1655064"/>
          </a:xfrm>
          <a:prstGeom prst="rect">
            <a:avLst/>
          </a:prstGeom>
          <a:scene3d>
            <a:camera prst="orthographicFront"/>
            <a:lightRig rig="threePt" dir="t"/>
          </a:scene3d>
          <a:sp3d>
            <a:bevelT w="114300" prst="artDeco"/>
          </a:sp3d>
        </p:spPr>
      </p:pic>
      <p:sp>
        <p:nvSpPr>
          <p:cNvPr id="2" name="Slide Number Placeholder 1">
            <a:extLst>
              <a:ext uri="{FF2B5EF4-FFF2-40B4-BE49-F238E27FC236}">
                <a16:creationId xmlns:a16="http://schemas.microsoft.com/office/drawing/2014/main" id="{E8CF4A62-1338-1B12-E28D-19AD17FCEB03}"/>
              </a:ext>
            </a:extLst>
          </p:cNvPr>
          <p:cNvSpPr>
            <a:spLocks noGrp="1"/>
          </p:cNvSpPr>
          <p:nvPr>
            <p:ph type="sldNum" sz="quarter" idx="12"/>
          </p:nvPr>
        </p:nvSpPr>
        <p:spPr/>
        <p:txBody>
          <a:bodyPr/>
          <a:lstStyle/>
          <a:p>
            <a:fld id="{884E0491-8496-4219-94F5-CC772E6D4817}" type="slidenum">
              <a:rPr lang="en-US" smtClean="0"/>
              <a:t>22</a:t>
            </a:fld>
            <a:endParaRPr lang="en-US" dirty="0"/>
          </a:p>
        </p:txBody>
      </p:sp>
    </p:spTree>
    <p:custDataLst>
      <p:tags r:id="rId1"/>
    </p:custDataLst>
    <p:extLst>
      <p:ext uri="{BB962C8B-B14F-4D97-AF65-F5344CB8AC3E}">
        <p14:creationId xmlns:p14="http://schemas.microsoft.com/office/powerpoint/2010/main" val="1725265747"/>
      </p:ext>
    </p:extLst>
  </p:cSld>
  <p:clrMapOvr>
    <a:masterClrMapping/>
  </p:clrMapOvr>
  <mc:AlternateContent xmlns:mc="http://schemas.openxmlformats.org/markup-compatibility/2006" xmlns:p14="http://schemas.microsoft.com/office/powerpoint/2010/main">
    <mc:Choice Requires="p14">
      <p:transition spd="slow" p14:dur="2000" advTm="19821"/>
    </mc:Choice>
    <mc:Fallback xmlns="">
      <p:transition spd="slow" advTm="198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82C69E-465C-43A7-830D-C8914FDF5D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0050"/>
            <a:ext cx="9144000" cy="6868050"/>
          </a:xfrm>
          <a:prstGeom prst="rect">
            <a:avLst/>
          </a:prstGeom>
        </p:spPr>
      </p:pic>
      <p:sp>
        <p:nvSpPr>
          <p:cNvPr id="6" name="Rectangle 5">
            <a:extLst>
              <a:ext uri="{FF2B5EF4-FFF2-40B4-BE49-F238E27FC236}">
                <a16:creationId xmlns:a16="http://schemas.microsoft.com/office/drawing/2014/main" id="{AD1CD3BE-5E26-45DF-8D4E-48ABEBE55E2A}"/>
              </a:ext>
            </a:extLst>
          </p:cNvPr>
          <p:cNvSpPr/>
          <p:nvPr/>
        </p:nvSpPr>
        <p:spPr>
          <a:xfrm>
            <a:off x="0" y="4070030"/>
            <a:ext cx="2229937" cy="2787969"/>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Deliberately </a:t>
            </a:r>
            <a:r>
              <a:rPr lang="en-US" b="1" dirty="0">
                <a:solidFill>
                  <a:srgbClr val="CC3300"/>
                </a:solidFill>
                <a:latin typeface="Arial" panose="020B0604020202020204" pitchFamily="34" charset="0"/>
                <a:cs typeface="Arial" panose="020B0604020202020204" pitchFamily="34" charset="0"/>
              </a:rPr>
              <a:t>Impeding a person’s movements</a:t>
            </a:r>
            <a:r>
              <a:rPr lang="en-US" dirty="0">
                <a:solidFill>
                  <a:srgbClr val="002060"/>
                </a:solidFill>
                <a:latin typeface="Arial" panose="020B0604020202020204" pitchFamily="34" charset="0"/>
                <a:cs typeface="Arial" panose="020B0604020202020204" pitchFamily="34" charset="0"/>
              </a:rPr>
              <a:t>.</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3E8E68A-67C3-4C95-8E13-ADA1794973BE}"/>
              </a:ext>
            </a:extLst>
          </p:cNvPr>
          <p:cNvSpPr/>
          <p:nvPr/>
        </p:nvSpPr>
        <p:spPr>
          <a:xfrm>
            <a:off x="2233422" y="0"/>
            <a:ext cx="2338578" cy="2377440"/>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C3300"/>
                </a:solidFill>
                <a:latin typeface="Arial" panose="020B0604020202020204" pitchFamily="34" charset="0"/>
                <a:cs typeface="Arial" panose="020B0604020202020204" pitchFamily="34" charset="0"/>
              </a:rPr>
              <a:t>Bullying</a:t>
            </a:r>
            <a:r>
              <a:rPr lang="en-US" dirty="0">
                <a:solidFill>
                  <a:srgbClr val="002060"/>
                </a:solidFill>
                <a:latin typeface="Arial" panose="020B0604020202020204" pitchFamily="34" charset="0"/>
                <a:cs typeface="Arial" panose="020B0604020202020204" pitchFamily="34" charset="0"/>
              </a:rPr>
              <a:t>, including verbal or physical threats or intimidation</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C7A8BA1-3812-4871-A9D0-E77C19BA69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33422" y="1234440"/>
            <a:ext cx="2342063" cy="1143000"/>
          </a:xfrm>
          <a:prstGeom prst="rect">
            <a:avLst/>
          </a:prstGeom>
          <a:scene3d>
            <a:camera prst="orthographicFront"/>
            <a:lightRig rig="threePt" dir="t"/>
          </a:scene3d>
          <a:sp3d>
            <a:bevelT/>
          </a:sp3d>
        </p:spPr>
      </p:pic>
      <p:sp>
        <p:nvSpPr>
          <p:cNvPr id="13" name="Rectangle 12">
            <a:extLst>
              <a:ext uri="{FF2B5EF4-FFF2-40B4-BE49-F238E27FC236}">
                <a16:creationId xmlns:a16="http://schemas.microsoft.com/office/drawing/2014/main" id="{BFF8FEFD-0A5C-4680-AE7B-F20EE8DF6483}"/>
              </a:ext>
            </a:extLst>
          </p:cNvPr>
          <p:cNvSpPr/>
          <p:nvPr/>
        </p:nvSpPr>
        <p:spPr>
          <a:xfrm>
            <a:off x="4572000" y="0"/>
            <a:ext cx="2258568" cy="2377440"/>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Making </a:t>
            </a:r>
            <a:r>
              <a:rPr lang="en-US" b="1" dirty="0">
                <a:solidFill>
                  <a:srgbClr val="CC3300"/>
                </a:solidFill>
                <a:latin typeface="Arial" panose="020B0604020202020204" pitchFamily="34" charset="0"/>
                <a:cs typeface="Arial" panose="020B0604020202020204" pitchFamily="34" charset="0"/>
              </a:rPr>
              <a:t>derogatory remarks </a:t>
            </a:r>
            <a:r>
              <a:rPr lang="en-US" dirty="0">
                <a:solidFill>
                  <a:srgbClr val="002060"/>
                </a:solidFill>
                <a:latin typeface="Arial" panose="020B0604020202020204" pitchFamily="34" charset="0"/>
                <a:cs typeface="Arial" panose="020B0604020202020204" pitchFamily="34" charset="0"/>
              </a:rPr>
              <a:t>on social media or in e-mail</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pic>
        <p:nvPicPr>
          <p:cNvPr id="14" name="Graphic 13" descr="Email with solid fill">
            <a:extLst>
              <a:ext uri="{FF2B5EF4-FFF2-40B4-BE49-F238E27FC236}">
                <a16:creationId xmlns:a16="http://schemas.microsoft.com/office/drawing/2014/main" id="{D2EA3814-78FC-4AB5-B947-535EEED2FFE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12133" y="1156526"/>
            <a:ext cx="914400" cy="914400"/>
          </a:xfrm>
          <a:prstGeom prst="rect">
            <a:avLst/>
          </a:prstGeom>
        </p:spPr>
      </p:pic>
      <p:sp>
        <p:nvSpPr>
          <p:cNvPr id="15" name="Rectangle 14">
            <a:extLst>
              <a:ext uri="{FF2B5EF4-FFF2-40B4-BE49-F238E27FC236}">
                <a16:creationId xmlns:a16="http://schemas.microsoft.com/office/drawing/2014/main" id="{05E35F16-EB85-49DF-9037-262A29F929AE}"/>
              </a:ext>
            </a:extLst>
          </p:cNvPr>
          <p:cNvSpPr/>
          <p:nvPr/>
        </p:nvSpPr>
        <p:spPr>
          <a:xfrm>
            <a:off x="6834053" y="0"/>
            <a:ext cx="2338578" cy="2377440"/>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C3300"/>
                </a:solidFill>
                <a:latin typeface="Arial" panose="020B0604020202020204" pitchFamily="34" charset="0"/>
                <a:cs typeface="Arial" panose="020B0604020202020204" pitchFamily="34" charset="0"/>
              </a:rPr>
              <a:t>Engaging in gossip</a:t>
            </a:r>
            <a:r>
              <a:rPr lang="en-US" dirty="0">
                <a:solidFill>
                  <a:srgbClr val="002060"/>
                </a:solidFill>
                <a:latin typeface="Arial" panose="020B0604020202020204" pitchFamily="34" charset="0"/>
                <a:cs typeface="Arial" panose="020B0604020202020204" pitchFamily="34" charset="0"/>
              </a:rPr>
              <a:t>, including insulting statements about people’s private lives that could damage their reputations.</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pic>
        <p:nvPicPr>
          <p:cNvPr id="19" name="Graphic 18" descr="Broken Heart with solid fill">
            <a:extLst>
              <a:ext uri="{FF2B5EF4-FFF2-40B4-BE49-F238E27FC236}">
                <a16:creationId xmlns:a16="http://schemas.microsoft.com/office/drawing/2014/main" id="{6708740B-7D49-4CE3-A970-ABB54978CFC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83886" y="1851470"/>
            <a:ext cx="438912" cy="438912"/>
          </a:xfrm>
          <a:prstGeom prst="rect">
            <a:avLst/>
          </a:prstGeom>
        </p:spPr>
      </p:pic>
      <p:sp>
        <p:nvSpPr>
          <p:cNvPr id="20" name="Rectangle 19">
            <a:extLst>
              <a:ext uri="{FF2B5EF4-FFF2-40B4-BE49-F238E27FC236}">
                <a16:creationId xmlns:a16="http://schemas.microsoft.com/office/drawing/2014/main" id="{1D80E547-C42B-44AA-82CC-50CFEFF3CE99}"/>
              </a:ext>
            </a:extLst>
          </p:cNvPr>
          <p:cNvSpPr/>
          <p:nvPr/>
        </p:nvSpPr>
        <p:spPr>
          <a:xfrm>
            <a:off x="-11667" y="-10051"/>
            <a:ext cx="2231679" cy="2370964"/>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Arial" panose="020B0604020202020204" pitchFamily="34" charset="0"/>
              <a:cs typeface="Arial" panose="020B0604020202020204" pitchFamily="34" charset="0"/>
            </a:endParaRPr>
          </a:p>
          <a:p>
            <a:pPr algn="ctr"/>
            <a:r>
              <a:rPr lang="en-US" b="1" dirty="0">
                <a:solidFill>
                  <a:srgbClr val="CC3300"/>
                </a:solidFill>
                <a:latin typeface="Arial" panose="020B0604020202020204" pitchFamily="34" charset="0"/>
                <a:cs typeface="Arial" panose="020B0604020202020204" pitchFamily="34" charset="0"/>
              </a:rPr>
              <a:t>Using insulting words</a:t>
            </a:r>
            <a:r>
              <a:rPr lang="en-US" dirty="0">
                <a:solidFill>
                  <a:srgbClr val="002060"/>
                </a:solidFill>
                <a:latin typeface="Arial" panose="020B0604020202020204" pitchFamily="34" charset="0"/>
                <a:cs typeface="Arial" panose="020B0604020202020204" pitchFamily="34" charset="0"/>
              </a:rPr>
              <a:t>, whether spoken or written including in e-mail or social medial</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pic>
        <p:nvPicPr>
          <p:cNvPr id="22" name="Graphic 21" descr="Door Closed with solid fill">
            <a:extLst>
              <a:ext uri="{FF2B5EF4-FFF2-40B4-BE49-F238E27FC236}">
                <a16:creationId xmlns:a16="http://schemas.microsoft.com/office/drawing/2014/main" id="{BF9D566B-02AC-4441-8DAB-C974C549A36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6973" y="5806389"/>
            <a:ext cx="914400" cy="914400"/>
          </a:xfrm>
          <a:prstGeom prst="rect">
            <a:avLst/>
          </a:prstGeom>
        </p:spPr>
      </p:pic>
      <p:pic>
        <p:nvPicPr>
          <p:cNvPr id="23" name="Graphic 22" descr="Angry face with solid fill with solid fill">
            <a:extLst>
              <a:ext uri="{FF2B5EF4-FFF2-40B4-BE49-F238E27FC236}">
                <a16:creationId xmlns:a16="http://schemas.microsoft.com/office/drawing/2014/main" id="{E99898D8-38C5-4482-9EAE-71C1FA9E780F}"/>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1080" y="1540574"/>
            <a:ext cx="621792" cy="621792"/>
          </a:xfrm>
          <a:prstGeom prst="rect">
            <a:avLst/>
          </a:prstGeom>
        </p:spPr>
      </p:pic>
      <p:sp>
        <p:nvSpPr>
          <p:cNvPr id="24" name="Rectangle 23">
            <a:extLst>
              <a:ext uri="{FF2B5EF4-FFF2-40B4-BE49-F238E27FC236}">
                <a16:creationId xmlns:a16="http://schemas.microsoft.com/office/drawing/2014/main" id="{4E735E9D-4295-4649-9DB5-27410F36EE3D}"/>
              </a:ext>
            </a:extLst>
          </p:cNvPr>
          <p:cNvSpPr/>
          <p:nvPr/>
        </p:nvSpPr>
        <p:spPr>
          <a:xfrm>
            <a:off x="2229936" y="4063555"/>
            <a:ext cx="2342063" cy="2787969"/>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Asking questions or </a:t>
            </a:r>
            <a:r>
              <a:rPr lang="en-US" b="1" dirty="0">
                <a:solidFill>
                  <a:srgbClr val="CC3300"/>
                </a:solidFill>
                <a:latin typeface="Arial" panose="020B0604020202020204" pitchFamily="34" charset="0"/>
                <a:cs typeface="Arial" panose="020B0604020202020204" pitchFamily="34" charset="0"/>
              </a:rPr>
              <a:t>making comments about a person’s sexual activity </a:t>
            </a:r>
            <a:r>
              <a:rPr lang="en-US" dirty="0">
                <a:solidFill>
                  <a:srgbClr val="002060"/>
                </a:solidFill>
                <a:latin typeface="Arial" panose="020B0604020202020204" pitchFamily="34" charset="0"/>
                <a:cs typeface="Arial" panose="020B0604020202020204" pitchFamily="34" charset="0"/>
              </a:rPr>
              <a:t>or experiences.</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F3958D9-66BB-4B90-9504-2DA7D5DBF01E}"/>
              </a:ext>
            </a:extLst>
          </p:cNvPr>
          <p:cNvSpPr/>
          <p:nvPr/>
        </p:nvSpPr>
        <p:spPr>
          <a:xfrm>
            <a:off x="4579043" y="4063555"/>
            <a:ext cx="2258567" cy="2794445"/>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Making jokes or using </a:t>
            </a:r>
            <a:r>
              <a:rPr lang="en-US" b="1" dirty="0">
                <a:solidFill>
                  <a:srgbClr val="CC3300"/>
                </a:solidFill>
                <a:latin typeface="Arial" panose="020B0604020202020204" pitchFamily="34" charset="0"/>
                <a:cs typeface="Arial" panose="020B0604020202020204" pitchFamily="34" charset="0"/>
              </a:rPr>
              <a:t>derogatory language </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D5F3DDF-36B9-4C10-9F3C-0E0F755175CF}"/>
              </a:ext>
            </a:extLst>
          </p:cNvPr>
          <p:cNvSpPr/>
          <p:nvPr/>
        </p:nvSpPr>
        <p:spPr>
          <a:xfrm>
            <a:off x="6830569" y="4057078"/>
            <a:ext cx="2313430" cy="2800921"/>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Arial" panose="020B0604020202020204" pitchFamily="34" charset="0"/>
              <a:cs typeface="Arial" panose="020B0604020202020204" pitchFamily="34" charset="0"/>
            </a:endParaRPr>
          </a:p>
          <a:p>
            <a:pPr algn="ctr"/>
            <a:r>
              <a:rPr lang="en-US" b="1" dirty="0">
                <a:solidFill>
                  <a:srgbClr val="CC3300"/>
                </a:solidFill>
                <a:latin typeface="Arial" panose="020B0604020202020204" pitchFamily="34" charset="0"/>
                <a:cs typeface="Arial" panose="020B0604020202020204" pitchFamily="34" charset="0"/>
              </a:rPr>
              <a:t>Making or threatening unwelcome physical contact, </a:t>
            </a:r>
            <a:r>
              <a:rPr lang="en-US" dirty="0">
                <a:solidFill>
                  <a:srgbClr val="002060"/>
                </a:solidFill>
                <a:latin typeface="Arial" panose="020B0604020202020204" pitchFamily="34" charset="0"/>
                <a:cs typeface="Arial" panose="020B0604020202020204" pitchFamily="34" charset="0"/>
              </a:rPr>
              <a:t>such as a brushing against, embracing or pinching.</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pic>
        <p:nvPicPr>
          <p:cNvPr id="28" name="Graphic 27" descr="No Touch with solid fill">
            <a:extLst>
              <a:ext uri="{FF2B5EF4-FFF2-40B4-BE49-F238E27FC236}">
                <a16:creationId xmlns:a16="http://schemas.microsoft.com/office/drawing/2014/main" id="{09EF0B90-65DE-46CD-B4CB-415DC21DFA0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728067" y="6226058"/>
            <a:ext cx="494731" cy="494731"/>
          </a:xfrm>
          <a:prstGeom prst="rect">
            <a:avLst/>
          </a:prstGeom>
        </p:spPr>
      </p:pic>
      <p:pic>
        <p:nvPicPr>
          <p:cNvPr id="30" name="Graphic 29" descr="Joker hat with solid fill">
            <a:extLst>
              <a:ext uri="{FF2B5EF4-FFF2-40B4-BE49-F238E27FC236}">
                <a16:creationId xmlns:a16="http://schemas.microsoft.com/office/drawing/2014/main" id="{AD1B706E-6E23-4F58-9B4A-0961C1068227}"/>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267994" y="5806389"/>
            <a:ext cx="914400" cy="914400"/>
          </a:xfrm>
          <a:prstGeom prst="rect">
            <a:avLst/>
          </a:prstGeom>
        </p:spPr>
      </p:pic>
      <p:pic>
        <p:nvPicPr>
          <p:cNvPr id="32" name="Graphic 31" descr="Badge Question Mark with solid fill">
            <a:extLst>
              <a:ext uri="{FF2B5EF4-FFF2-40B4-BE49-F238E27FC236}">
                <a16:creationId xmlns:a16="http://schemas.microsoft.com/office/drawing/2014/main" id="{8FA618E1-B7E6-440C-B5F6-CC6184C9F1E4}"/>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028465" y="5976978"/>
            <a:ext cx="573222" cy="573222"/>
          </a:xfrm>
          <a:prstGeom prst="rect">
            <a:avLst/>
          </a:prstGeom>
        </p:spPr>
      </p:pic>
      <p:sp>
        <p:nvSpPr>
          <p:cNvPr id="33" name="Rectangle 32">
            <a:extLst>
              <a:ext uri="{FF2B5EF4-FFF2-40B4-BE49-F238E27FC236}">
                <a16:creationId xmlns:a16="http://schemas.microsoft.com/office/drawing/2014/main" id="{5CB9630B-96A4-47C0-973F-C9BFFA7DD196}"/>
              </a:ext>
            </a:extLst>
          </p:cNvPr>
          <p:cNvSpPr/>
          <p:nvPr/>
        </p:nvSpPr>
        <p:spPr>
          <a:xfrm>
            <a:off x="3307701" y="2644692"/>
            <a:ext cx="2528596" cy="967188"/>
          </a:xfrm>
          <a:prstGeom prst="rect">
            <a:avLst/>
          </a:prstGeom>
          <a:solidFill>
            <a:srgbClr val="C1FFE0"/>
          </a:solidFill>
          <a:ln w="76200">
            <a:solidFill>
              <a:srgbClr val="C00000"/>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002060"/>
                </a:solidFill>
                <a:latin typeface="Arial Black" panose="020B0A04020102020204" pitchFamily="34" charset="0"/>
              </a:rPr>
              <a:t>Examples</a:t>
            </a:r>
          </a:p>
          <a:p>
            <a:pPr algn="ctr"/>
            <a:r>
              <a:rPr lang="en-US" sz="2400" dirty="0">
                <a:solidFill>
                  <a:srgbClr val="C00000"/>
                </a:solidFill>
                <a:latin typeface="Arial Black" panose="020B0A04020102020204" pitchFamily="34" charset="0"/>
              </a:rPr>
              <a:t>‘Don’t DO’</a:t>
            </a:r>
          </a:p>
        </p:txBody>
      </p:sp>
      <p:sp>
        <p:nvSpPr>
          <p:cNvPr id="2" name="Slide Number Placeholder 1">
            <a:extLst>
              <a:ext uri="{FF2B5EF4-FFF2-40B4-BE49-F238E27FC236}">
                <a16:creationId xmlns:a16="http://schemas.microsoft.com/office/drawing/2014/main" id="{4A6D6186-6BF2-4285-5FA7-AD64A82F7AAE}"/>
              </a:ext>
            </a:extLst>
          </p:cNvPr>
          <p:cNvSpPr>
            <a:spLocks noGrp="1"/>
          </p:cNvSpPr>
          <p:nvPr>
            <p:ph type="sldNum" sz="quarter" idx="12"/>
          </p:nvPr>
        </p:nvSpPr>
        <p:spPr/>
        <p:txBody>
          <a:bodyPr/>
          <a:lstStyle/>
          <a:p>
            <a:fld id="{884E0491-8496-4219-94F5-CC772E6D4817}" type="slidenum">
              <a:rPr lang="en-US" smtClean="0"/>
              <a:t>23</a:t>
            </a:fld>
            <a:endParaRPr lang="en-US" dirty="0"/>
          </a:p>
        </p:txBody>
      </p:sp>
    </p:spTree>
    <p:custDataLst>
      <p:tags r:id="rId1"/>
    </p:custDataLst>
    <p:extLst>
      <p:ext uri="{BB962C8B-B14F-4D97-AF65-F5344CB8AC3E}">
        <p14:creationId xmlns:p14="http://schemas.microsoft.com/office/powerpoint/2010/main" val="1440435195"/>
      </p:ext>
    </p:extLst>
  </p:cSld>
  <p:clrMapOvr>
    <a:masterClrMapping/>
  </p:clrMapOvr>
  <mc:AlternateContent xmlns:mc="http://schemas.openxmlformats.org/markup-compatibility/2006" xmlns:p14="http://schemas.microsoft.com/office/powerpoint/2010/main">
    <mc:Choice Requires="p14">
      <p:transition spd="slow" p14:dur="2000" advTm="33633"/>
    </mc:Choice>
    <mc:Fallback xmlns="">
      <p:transition spd="slow" advTm="336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heel(8)">
                                      <p:cBhvr>
                                        <p:cTn id="16" dur="2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heel(1)">
                                      <p:cBhvr>
                                        <p:cTn id="61" dur="20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5" grpId="0" animBg="1"/>
      <p:bldP spid="20" grpId="0" animBg="1"/>
      <p:bldP spid="24" grpId="0" animBg="1"/>
      <p:bldP spid="25" grpId="0" animBg="1"/>
      <p:bldP spid="26"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CCFAAAE-FA47-4962-9E62-4229EC992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2" y="13905"/>
            <a:ext cx="9144000" cy="6844095"/>
          </a:xfrm>
          <a:prstGeom prst="rect">
            <a:avLst/>
          </a:prstGeom>
        </p:spPr>
      </p:pic>
      <p:sp>
        <p:nvSpPr>
          <p:cNvPr id="35" name="Rectangle 34">
            <a:extLst>
              <a:ext uri="{FF2B5EF4-FFF2-40B4-BE49-F238E27FC236}">
                <a16:creationId xmlns:a16="http://schemas.microsoft.com/office/drawing/2014/main" id="{BBCF4804-BDB9-485F-B8D2-348A825E6951}"/>
              </a:ext>
            </a:extLst>
          </p:cNvPr>
          <p:cNvSpPr/>
          <p:nvPr/>
        </p:nvSpPr>
        <p:spPr>
          <a:xfrm>
            <a:off x="0" y="-10051"/>
            <a:ext cx="2220012" cy="2370964"/>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Arial" panose="020B0604020202020204" pitchFamily="34" charset="0"/>
              <a:cs typeface="Arial" panose="020B0604020202020204" pitchFamily="34" charset="0"/>
            </a:endParaRPr>
          </a:p>
          <a:p>
            <a:pPr algn="ctr"/>
            <a:r>
              <a:rPr lang="en-US" dirty="0">
                <a:solidFill>
                  <a:srgbClr val="002060"/>
                </a:solidFill>
                <a:latin typeface="Arial" panose="020B0604020202020204" pitchFamily="34" charset="0"/>
                <a:cs typeface="Arial" panose="020B0604020202020204" pitchFamily="34" charset="0"/>
              </a:rPr>
              <a:t>Making </a:t>
            </a:r>
            <a:r>
              <a:rPr lang="en-US" b="1" dirty="0">
                <a:solidFill>
                  <a:srgbClr val="CC3300"/>
                </a:solidFill>
                <a:latin typeface="Arial" panose="020B0604020202020204" pitchFamily="34" charset="0"/>
                <a:cs typeface="Arial" panose="020B0604020202020204" pitchFamily="34" charset="0"/>
              </a:rPr>
              <a:t>unsolicited Comments </a:t>
            </a:r>
            <a:r>
              <a:rPr lang="en-US" dirty="0">
                <a:solidFill>
                  <a:srgbClr val="002060"/>
                </a:solidFill>
                <a:latin typeface="Arial" panose="020B0604020202020204" pitchFamily="34" charset="0"/>
                <a:cs typeface="Arial" panose="020B0604020202020204" pitchFamily="34" charset="0"/>
              </a:rPr>
              <a:t>about a person’s attractiveness or appearance.</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pic>
        <p:nvPicPr>
          <p:cNvPr id="36" name="Graphic 35" descr="Dress with solid fill">
            <a:extLst>
              <a:ext uri="{FF2B5EF4-FFF2-40B4-BE49-F238E27FC236}">
                <a16:creationId xmlns:a16="http://schemas.microsoft.com/office/drawing/2014/main" id="{BC7C9BDC-0372-4F07-9E87-587ED4A4B0C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9544" y="1524597"/>
            <a:ext cx="653745" cy="653745"/>
          </a:xfrm>
          <a:prstGeom prst="rect">
            <a:avLst/>
          </a:prstGeom>
        </p:spPr>
      </p:pic>
      <p:sp>
        <p:nvSpPr>
          <p:cNvPr id="37" name="Rectangle 36">
            <a:extLst>
              <a:ext uri="{FF2B5EF4-FFF2-40B4-BE49-F238E27FC236}">
                <a16:creationId xmlns:a16="http://schemas.microsoft.com/office/drawing/2014/main" id="{7D50812E-FEC4-4E2F-82E2-15F9CFBAEC4D}"/>
              </a:ext>
            </a:extLst>
          </p:cNvPr>
          <p:cNvSpPr/>
          <p:nvPr/>
        </p:nvSpPr>
        <p:spPr>
          <a:xfrm>
            <a:off x="2227055" y="7429"/>
            <a:ext cx="2351987" cy="2377440"/>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C3300"/>
                </a:solidFill>
                <a:latin typeface="Arial" panose="020B0604020202020204" pitchFamily="34" charset="0"/>
                <a:cs typeface="Arial" panose="020B0604020202020204" pitchFamily="34" charset="0"/>
              </a:rPr>
              <a:t>Leering or Whistling</a:t>
            </a:r>
            <a:r>
              <a:rPr lang="en-US" dirty="0">
                <a:solidFill>
                  <a:srgbClr val="002060"/>
                </a:solidFill>
                <a:latin typeface="Arial" panose="020B0604020202020204" pitchFamily="34" charset="0"/>
                <a:cs typeface="Arial" panose="020B0604020202020204" pitchFamily="34" charset="0"/>
              </a:rPr>
              <a:t>.</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92DF0B1-13B6-453D-B1A8-415533BC5556}"/>
              </a:ext>
            </a:extLst>
          </p:cNvPr>
          <p:cNvSpPr/>
          <p:nvPr/>
        </p:nvSpPr>
        <p:spPr>
          <a:xfrm>
            <a:off x="4579042" y="-10051"/>
            <a:ext cx="2258568" cy="2377440"/>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Using, </a:t>
            </a:r>
            <a:r>
              <a:rPr lang="en-US" dirty="0">
                <a:solidFill>
                  <a:srgbClr val="CC3300"/>
                </a:solidFill>
                <a:latin typeface="Arial" panose="020B0604020202020204" pitchFamily="34" charset="0"/>
                <a:cs typeface="Arial" panose="020B0604020202020204" pitchFamily="34" charset="0"/>
              </a:rPr>
              <a:t>Displaying, or sharing sexually suggestive </a:t>
            </a:r>
            <a:r>
              <a:rPr lang="en-US" dirty="0">
                <a:solidFill>
                  <a:srgbClr val="002060"/>
                </a:solidFill>
                <a:latin typeface="Arial" panose="020B0604020202020204" pitchFamily="34" charset="0"/>
                <a:cs typeface="Arial" panose="020B0604020202020204" pitchFamily="34" charset="0"/>
              </a:rPr>
              <a:t>or offensive words, objects, pictures, articles, or websites.</a:t>
            </a:r>
          </a:p>
          <a:p>
            <a:pPr algn="ctr"/>
            <a:endParaRPr lang="en-US"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pic>
        <p:nvPicPr>
          <p:cNvPr id="40" name="Graphic 39" descr="Viral outline">
            <a:extLst>
              <a:ext uri="{FF2B5EF4-FFF2-40B4-BE49-F238E27FC236}">
                <a16:creationId xmlns:a16="http://schemas.microsoft.com/office/drawing/2014/main" id="{F9E0DEE6-183F-4483-9D30-5239472878E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5430721" y="1786780"/>
            <a:ext cx="555210" cy="555210"/>
          </a:xfrm>
          <a:prstGeom prst="rect">
            <a:avLst/>
          </a:prstGeom>
        </p:spPr>
      </p:pic>
      <p:sp>
        <p:nvSpPr>
          <p:cNvPr id="41" name="Rectangle 40">
            <a:extLst>
              <a:ext uri="{FF2B5EF4-FFF2-40B4-BE49-F238E27FC236}">
                <a16:creationId xmlns:a16="http://schemas.microsoft.com/office/drawing/2014/main" id="{82E1AF79-404F-441F-8F8C-6404E885F39C}"/>
              </a:ext>
            </a:extLst>
          </p:cNvPr>
          <p:cNvSpPr/>
          <p:nvPr/>
        </p:nvSpPr>
        <p:spPr>
          <a:xfrm>
            <a:off x="6830568" y="0"/>
            <a:ext cx="2342063" cy="2377440"/>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C3300"/>
                </a:solidFill>
                <a:latin typeface="Arial" panose="020B0604020202020204" pitchFamily="34" charset="0"/>
                <a:cs typeface="Arial" panose="020B0604020202020204" pitchFamily="34" charset="0"/>
              </a:rPr>
              <a:t>Making Reference to age, ethnicity, race, color, abilities, religion, socioeconomic status, culture, sex. Sexual orientation, or gender identity.</a:t>
            </a:r>
          </a:p>
          <a:p>
            <a:pPr algn="ctr"/>
            <a:endParaRPr lang="en-US" sz="1600" dirty="0">
              <a:solidFill>
                <a:srgbClr val="002060"/>
              </a:solidFill>
              <a:latin typeface="Arial" panose="020B0604020202020204" pitchFamily="34" charset="0"/>
              <a:cs typeface="Arial" panose="020B0604020202020204" pitchFamily="34" charset="0"/>
            </a:endParaRPr>
          </a:p>
          <a:p>
            <a:pPr algn="ctr"/>
            <a:endParaRPr lang="en-US" sz="1600" dirty="0">
              <a:solidFill>
                <a:srgbClr val="002060"/>
              </a:solidFill>
              <a:latin typeface="Arial" panose="020B0604020202020204" pitchFamily="34" charset="0"/>
              <a:cs typeface="Arial" panose="020B0604020202020204" pitchFamily="34" charset="0"/>
            </a:endParaRPr>
          </a:p>
        </p:txBody>
      </p:sp>
      <p:pic>
        <p:nvPicPr>
          <p:cNvPr id="42" name="Graphic 41" descr="Gender with solid fill">
            <a:extLst>
              <a:ext uri="{FF2B5EF4-FFF2-40B4-BE49-F238E27FC236}">
                <a16:creationId xmlns:a16="http://schemas.microsoft.com/office/drawing/2014/main" id="{4E146015-6671-44D2-B2D9-366C5C3E046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22673" y="1851469"/>
            <a:ext cx="411984" cy="411984"/>
          </a:xfrm>
          <a:prstGeom prst="rect">
            <a:avLst/>
          </a:prstGeom>
        </p:spPr>
      </p:pic>
      <p:sp>
        <p:nvSpPr>
          <p:cNvPr id="43" name="Rectangle 42">
            <a:extLst>
              <a:ext uri="{FF2B5EF4-FFF2-40B4-BE49-F238E27FC236}">
                <a16:creationId xmlns:a16="http://schemas.microsoft.com/office/drawing/2014/main" id="{02539FAB-B966-4E9B-9E93-80E9F446CD83}"/>
              </a:ext>
            </a:extLst>
          </p:cNvPr>
          <p:cNvSpPr/>
          <p:nvPr/>
        </p:nvSpPr>
        <p:spPr>
          <a:xfrm>
            <a:off x="3259816" y="3847817"/>
            <a:ext cx="3133431" cy="967188"/>
          </a:xfrm>
          <a:prstGeom prst="rect">
            <a:avLst/>
          </a:prstGeom>
          <a:solidFill>
            <a:srgbClr val="C1FFE0"/>
          </a:solidFill>
          <a:ln w="76200">
            <a:solidFill>
              <a:srgbClr val="C00000"/>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002060"/>
                </a:solidFill>
                <a:latin typeface="Arial Black" panose="020B0A04020102020204" pitchFamily="34" charset="0"/>
              </a:rPr>
              <a:t>More Examples</a:t>
            </a:r>
          </a:p>
          <a:p>
            <a:pPr algn="ctr"/>
            <a:r>
              <a:rPr lang="en-US" sz="2400" dirty="0">
                <a:solidFill>
                  <a:srgbClr val="C00000"/>
                </a:solidFill>
                <a:latin typeface="Arial Black" panose="020B0A04020102020204" pitchFamily="34" charset="0"/>
              </a:rPr>
              <a:t>‘Don’t DO’</a:t>
            </a:r>
          </a:p>
        </p:txBody>
      </p:sp>
      <p:sp>
        <p:nvSpPr>
          <p:cNvPr id="44" name="Rectangle 43">
            <a:extLst>
              <a:ext uri="{FF2B5EF4-FFF2-40B4-BE49-F238E27FC236}">
                <a16:creationId xmlns:a16="http://schemas.microsoft.com/office/drawing/2014/main" id="{337F1DD0-38AE-43D5-8CE6-26281C67A795}"/>
              </a:ext>
            </a:extLst>
          </p:cNvPr>
          <p:cNvSpPr/>
          <p:nvPr/>
        </p:nvSpPr>
        <p:spPr>
          <a:xfrm>
            <a:off x="2428099" y="5127099"/>
            <a:ext cx="4796867" cy="967188"/>
          </a:xfrm>
          <a:prstGeom prst="rect">
            <a:avLst/>
          </a:prstGeom>
          <a:solidFill>
            <a:srgbClr val="C1FFE0"/>
          </a:solidFill>
          <a:ln w="76200">
            <a:solidFill>
              <a:srgbClr val="C00000"/>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rgbClr val="002060"/>
                </a:solidFill>
                <a:latin typeface="Arial Black" panose="020B0A04020102020204" pitchFamily="34" charset="0"/>
              </a:rPr>
              <a:t>It’s Important for all leaders to take any allegation of harassment seriously and address the situation.</a:t>
            </a:r>
          </a:p>
        </p:txBody>
      </p:sp>
      <p:pic>
        <p:nvPicPr>
          <p:cNvPr id="45" name="Picture 44" descr="Young Chinese boy">
            <a:extLst>
              <a:ext uri="{FF2B5EF4-FFF2-40B4-BE49-F238E27FC236}">
                <a16:creationId xmlns:a16="http://schemas.microsoft.com/office/drawing/2014/main" id="{1D82FF46-1132-42F5-A6CB-CC526E3FD3A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0596" y="2947998"/>
            <a:ext cx="961096" cy="3146289"/>
          </a:xfrm>
          <a:prstGeom prst="rect">
            <a:avLst/>
          </a:prstGeom>
          <a:scene3d>
            <a:camera prst="perspectiveContrastingLeftFacing"/>
            <a:lightRig rig="threePt" dir="t"/>
          </a:scene3d>
          <a:sp3d>
            <a:bevelT/>
          </a:sp3d>
        </p:spPr>
      </p:pic>
      <p:pic>
        <p:nvPicPr>
          <p:cNvPr id="3" name="Graphic 2" descr="Eye with solid fill">
            <a:extLst>
              <a:ext uri="{FF2B5EF4-FFF2-40B4-BE49-F238E27FC236}">
                <a16:creationId xmlns:a16="http://schemas.microsoft.com/office/drawing/2014/main" id="{D76DB4EE-6E35-4F30-B409-A5B3D1902C1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858682" y="1394269"/>
            <a:ext cx="914400" cy="914400"/>
          </a:xfrm>
          <a:prstGeom prst="rect">
            <a:avLst/>
          </a:prstGeom>
        </p:spPr>
      </p:pic>
      <p:pic>
        <p:nvPicPr>
          <p:cNvPr id="5" name="Picture 4" descr="English business man">
            <a:extLst>
              <a:ext uri="{FF2B5EF4-FFF2-40B4-BE49-F238E27FC236}">
                <a16:creationId xmlns:a16="http://schemas.microsoft.com/office/drawing/2014/main" id="{D231F098-E8C8-4DA1-B3B2-0ADD2E08512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485609" y="2947998"/>
            <a:ext cx="1367478" cy="2810053"/>
          </a:xfrm>
          <a:prstGeom prst="rect">
            <a:avLst/>
          </a:prstGeom>
          <a:scene3d>
            <a:camera prst="orthographicFront"/>
            <a:lightRig rig="threePt" dir="t"/>
          </a:scene3d>
          <a:sp3d>
            <a:bevelT/>
          </a:sp3d>
        </p:spPr>
      </p:pic>
      <p:sp>
        <p:nvSpPr>
          <p:cNvPr id="2" name="Slide Number Placeholder 1">
            <a:extLst>
              <a:ext uri="{FF2B5EF4-FFF2-40B4-BE49-F238E27FC236}">
                <a16:creationId xmlns:a16="http://schemas.microsoft.com/office/drawing/2014/main" id="{D1672391-ECEF-0E81-2172-D0B06C3D84DD}"/>
              </a:ext>
            </a:extLst>
          </p:cNvPr>
          <p:cNvSpPr>
            <a:spLocks noGrp="1"/>
          </p:cNvSpPr>
          <p:nvPr>
            <p:ph type="sldNum" sz="quarter" idx="12"/>
          </p:nvPr>
        </p:nvSpPr>
        <p:spPr/>
        <p:txBody>
          <a:bodyPr/>
          <a:lstStyle/>
          <a:p>
            <a:fld id="{884E0491-8496-4219-94F5-CC772E6D4817}" type="slidenum">
              <a:rPr lang="en-US" smtClean="0"/>
              <a:t>24</a:t>
            </a:fld>
            <a:endParaRPr lang="en-US" dirty="0"/>
          </a:p>
        </p:txBody>
      </p:sp>
    </p:spTree>
    <p:custDataLst>
      <p:tags r:id="rId1"/>
    </p:custDataLst>
    <p:extLst>
      <p:ext uri="{BB962C8B-B14F-4D97-AF65-F5344CB8AC3E}">
        <p14:creationId xmlns:p14="http://schemas.microsoft.com/office/powerpoint/2010/main" val="2002672049"/>
      </p:ext>
    </p:extLst>
  </p:cSld>
  <p:clrMapOvr>
    <a:masterClrMapping/>
  </p:clrMapOvr>
  <mc:AlternateContent xmlns:mc="http://schemas.openxmlformats.org/markup-compatibility/2006" xmlns:p14="http://schemas.microsoft.com/office/powerpoint/2010/main">
    <mc:Choice Requires="p14">
      <p:transition spd="slow" p14:dur="2000" advTm="30800"/>
    </mc:Choice>
    <mc:Fallback xmlns="">
      <p:transition spd="slow" advTm="30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anim calcmode="lin" valueType="num">
                                      <p:cBhvr>
                                        <p:cTn id="8" dur="2000" fill="hold"/>
                                        <p:tgtEl>
                                          <p:spTgt spid="43"/>
                                        </p:tgtEl>
                                        <p:attrNameLst>
                                          <p:attrName>ppt_w</p:attrName>
                                        </p:attrNameLst>
                                      </p:cBhvr>
                                      <p:tavLst>
                                        <p:tav tm="0" fmla="#ppt_w*sin(2.5*pi*$)">
                                          <p:val>
                                            <p:fltVal val="0"/>
                                          </p:val>
                                        </p:tav>
                                        <p:tav tm="100000">
                                          <p:val>
                                            <p:fltVal val="1"/>
                                          </p:val>
                                        </p:tav>
                                      </p:tavLst>
                                    </p:anim>
                                    <p:anim calcmode="lin" valueType="num">
                                      <p:cBhvr>
                                        <p:cTn id="9" dur="2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2000"/>
                                        <p:tgtEl>
                                          <p:spTgt spid="44"/>
                                        </p:tgtEl>
                                      </p:cBhvr>
                                    </p:animEffect>
                                    <p:anim calcmode="lin" valueType="num">
                                      <p:cBhvr>
                                        <p:cTn id="15" dur="2000" fill="hold"/>
                                        <p:tgtEl>
                                          <p:spTgt spid="44"/>
                                        </p:tgtEl>
                                        <p:attrNameLst>
                                          <p:attrName>ppt_w</p:attrName>
                                        </p:attrNameLst>
                                      </p:cBhvr>
                                      <p:tavLst>
                                        <p:tav tm="0" fmla="#ppt_w*sin(2.5*pi*$)">
                                          <p:val>
                                            <p:fltVal val="0"/>
                                          </p:val>
                                        </p:tav>
                                        <p:tav tm="100000">
                                          <p:val>
                                            <p:fltVal val="1"/>
                                          </p:val>
                                        </p:tav>
                                      </p:tavLst>
                                    </p:anim>
                                    <p:anim calcmode="lin" valueType="num">
                                      <p:cBhvr>
                                        <p:cTn id="16" dur="20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2000"/>
                                        <p:tgtEl>
                                          <p:spTgt spid="45"/>
                                        </p:tgtEl>
                                      </p:cBhvr>
                                    </p:animEffect>
                                    <p:anim calcmode="lin" valueType="num">
                                      <p:cBhvr>
                                        <p:cTn id="22" dur="2000" fill="hold"/>
                                        <p:tgtEl>
                                          <p:spTgt spid="45"/>
                                        </p:tgtEl>
                                        <p:attrNameLst>
                                          <p:attrName>ppt_w</p:attrName>
                                        </p:attrNameLst>
                                      </p:cBhvr>
                                      <p:tavLst>
                                        <p:tav tm="0" fmla="#ppt_w*sin(2.5*pi*$)">
                                          <p:val>
                                            <p:fltVal val="0"/>
                                          </p:val>
                                        </p:tav>
                                        <p:tav tm="100000">
                                          <p:val>
                                            <p:fltVal val="1"/>
                                          </p:val>
                                        </p:tav>
                                      </p:tavLst>
                                    </p:anim>
                                    <p:anim calcmode="lin" valueType="num">
                                      <p:cBhvr>
                                        <p:cTn id="23"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2000"/>
                                        <p:tgtEl>
                                          <p:spTgt spid="36"/>
                                        </p:tgtEl>
                                      </p:cBhvr>
                                    </p:animEffect>
                                    <p:anim calcmode="lin" valueType="num">
                                      <p:cBhvr>
                                        <p:cTn id="41" dur="2000" fill="hold"/>
                                        <p:tgtEl>
                                          <p:spTgt spid="36"/>
                                        </p:tgtEl>
                                        <p:attrNameLst>
                                          <p:attrName>ppt_w</p:attrName>
                                        </p:attrNameLst>
                                      </p:cBhvr>
                                      <p:tavLst>
                                        <p:tav tm="0" fmla="#ppt_w*sin(2.5*pi*$)">
                                          <p:val>
                                            <p:fltVal val="0"/>
                                          </p:val>
                                        </p:tav>
                                        <p:tav tm="100000">
                                          <p:val>
                                            <p:fltVal val="1"/>
                                          </p:val>
                                        </p:tav>
                                      </p:tavLst>
                                    </p:anim>
                                    <p:anim calcmode="lin" valueType="num">
                                      <p:cBhvr>
                                        <p:cTn id="42"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000"/>
                                        <p:tgtEl>
                                          <p:spTgt spid="3"/>
                                        </p:tgtEl>
                                      </p:cBhvr>
                                    </p:animEffect>
                                    <p:anim calcmode="lin" valueType="num">
                                      <p:cBhvr>
                                        <p:cTn id="53" dur="2000" fill="hold"/>
                                        <p:tgtEl>
                                          <p:spTgt spid="3"/>
                                        </p:tgtEl>
                                        <p:attrNameLst>
                                          <p:attrName>ppt_w</p:attrName>
                                        </p:attrNameLst>
                                      </p:cBhvr>
                                      <p:tavLst>
                                        <p:tav tm="0" fmla="#ppt_w*sin(2.5*pi*$)">
                                          <p:val>
                                            <p:fltVal val="0"/>
                                          </p:val>
                                        </p:tav>
                                        <p:tav tm="100000">
                                          <p:val>
                                            <p:fltVal val="1"/>
                                          </p:val>
                                        </p:tav>
                                      </p:tavLst>
                                    </p:anim>
                                    <p:anim calcmode="lin" valueType="num">
                                      <p:cBhvr>
                                        <p:cTn id="5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up)">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2000"/>
                                        <p:tgtEl>
                                          <p:spTgt spid="40"/>
                                        </p:tgtEl>
                                      </p:cBhvr>
                                    </p:animEffect>
                                    <p:anim calcmode="lin" valueType="num">
                                      <p:cBhvr>
                                        <p:cTn id="65" dur="2000" fill="hold"/>
                                        <p:tgtEl>
                                          <p:spTgt spid="40"/>
                                        </p:tgtEl>
                                        <p:attrNameLst>
                                          <p:attrName>ppt_w</p:attrName>
                                        </p:attrNameLst>
                                      </p:cBhvr>
                                      <p:tavLst>
                                        <p:tav tm="0" fmla="#ppt_w*sin(2.5*pi*$)">
                                          <p:val>
                                            <p:fltVal val="0"/>
                                          </p:val>
                                        </p:tav>
                                        <p:tav tm="100000">
                                          <p:val>
                                            <p:fltVal val="1"/>
                                          </p:val>
                                        </p:tav>
                                      </p:tavLst>
                                    </p:anim>
                                    <p:anim calcmode="lin" valueType="num">
                                      <p:cBhvr>
                                        <p:cTn id="66" dur="2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2000"/>
                                        <p:tgtEl>
                                          <p:spTgt spid="42"/>
                                        </p:tgtEl>
                                      </p:cBhvr>
                                    </p:animEffect>
                                    <p:anim calcmode="lin" valueType="num">
                                      <p:cBhvr>
                                        <p:cTn id="77" dur="2000" fill="hold"/>
                                        <p:tgtEl>
                                          <p:spTgt spid="42"/>
                                        </p:tgtEl>
                                        <p:attrNameLst>
                                          <p:attrName>ppt_w</p:attrName>
                                        </p:attrNameLst>
                                      </p:cBhvr>
                                      <p:tavLst>
                                        <p:tav tm="0" fmla="#ppt_w*sin(2.5*pi*$)">
                                          <p:val>
                                            <p:fltVal val="0"/>
                                          </p:val>
                                        </p:tav>
                                        <p:tav tm="100000">
                                          <p:val>
                                            <p:fltVal val="1"/>
                                          </p:val>
                                        </p:tav>
                                      </p:tavLst>
                                    </p:anim>
                                    <p:anim calcmode="lin" valueType="num">
                                      <p:cBhvr>
                                        <p:cTn id="78" dur="20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1" grpId="0" animBg="1"/>
      <p:bldP spid="43"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310CFF-8DDA-4310-8188-2991CCAD0C84}"/>
              </a:ext>
            </a:extLst>
          </p:cNvPr>
          <p:cNvSpPr/>
          <p:nvPr/>
        </p:nvSpPr>
        <p:spPr>
          <a:xfrm>
            <a:off x="324612" y="566928"/>
            <a:ext cx="8494776" cy="4928616"/>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002060"/>
              </a:solidFill>
              <a:latin typeface="Arial Black" panose="020B0A04020102020204" pitchFamily="34" charset="0"/>
            </a:endParaRPr>
          </a:p>
          <a:p>
            <a:pPr algn="ctr"/>
            <a:endParaRPr lang="en-US" dirty="0">
              <a:solidFill>
                <a:srgbClr val="002060"/>
              </a:solidFill>
              <a:latin typeface="Arial Black" panose="020B0A04020102020204" pitchFamily="34" charset="0"/>
            </a:endParaRPr>
          </a:p>
          <a:p>
            <a:pPr algn="ctr"/>
            <a:endParaRPr lang="en-US" dirty="0">
              <a:solidFill>
                <a:srgbClr val="002060"/>
              </a:solidFill>
              <a:latin typeface="Arial Black" panose="020B0A04020102020204" pitchFamily="34" charset="0"/>
            </a:endParaRPr>
          </a:p>
          <a:p>
            <a:pPr algn="ctr"/>
            <a:r>
              <a:rPr lang="en-US" sz="3200" b="1" i="1" u="sng" dirty="0">
                <a:solidFill>
                  <a:srgbClr val="002060"/>
                </a:solidFill>
                <a:latin typeface="Arial Black" panose="020B0A04020102020204" pitchFamily="34" charset="0"/>
              </a:rPr>
              <a:t>Rotary References Available:</a:t>
            </a:r>
          </a:p>
          <a:p>
            <a:pPr algn="ctr"/>
            <a:endParaRPr lang="en-US" sz="3200" b="1" i="1" u="sng" dirty="0">
              <a:solidFill>
                <a:srgbClr val="002060"/>
              </a:solidFill>
              <a:latin typeface="Arial Black" panose="020B0A04020102020204" pitchFamily="34" charset="0"/>
            </a:endParaRPr>
          </a:p>
          <a:p>
            <a:pPr marL="457200" indent="-457200" algn="ctr">
              <a:buClr>
                <a:srgbClr val="C00000"/>
              </a:buClr>
              <a:buFont typeface="Arial" panose="020B0604020202020204" pitchFamily="34" charset="0"/>
              <a:buChar char="•"/>
            </a:pPr>
            <a:r>
              <a:rPr lang="en-US" i="1" dirty="0">
                <a:solidFill>
                  <a:srgbClr val="C00000"/>
                </a:solidFill>
                <a:latin typeface="Arial Black" panose="020B0A04020102020204" pitchFamily="34" charset="0"/>
              </a:rPr>
              <a:t>Rotary Youth Protection Guide</a:t>
            </a:r>
          </a:p>
          <a:p>
            <a:pPr marL="457200" indent="-457200" algn="ctr">
              <a:buClr>
                <a:srgbClr val="C00000"/>
              </a:buClr>
              <a:buFont typeface="Arial" panose="020B0604020202020204" pitchFamily="34" charset="0"/>
              <a:buChar char="•"/>
            </a:pPr>
            <a:r>
              <a:rPr lang="en-US" i="1" dirty="0">
                <a:solidFill>
                  <a:srgbClr val="C00000"/>
                </a:solidFill>
                <a:latin typeface="Arial Black" panose="020B0A04020102020204" pitchFamily="34" charset="0"/>
              </a:rPr>
              <a:t>Rotary Youth Exchange Handbook</a:t>
            </a:r>
          </a:p>
          <a:p>
            <a:pPr marL="457200" indent="-457200" algn="ctr">
              <a:buClr>
                <a:srgbClr val="C00000"/>
              </a:buClr>
              <a:buFont typeface="Arial" panose="020B0604020202020204" pitchFamily="34" charset="0"/>
              <a:buChar char="•"/>
            </a:pPr>
            <a:r>
              <a:rPr lang="en-US" i="1" dirty="0">
                <a:solidFill>
                  <a:srgbClr val="C00000"/>
                </a:solidFill>
                <a:latin typeface="Arial Black" panose="020B0A04020102020204" pitchFamily="34" charset="0"/>
              </a:rPr>
              <a:t>Interact Guide for Rotary Club Sponsors and Advisors</a:t>
            </a:r>
          </a:p>
          <a:p>
            <a:pPr marL="457200" indent="-457200" algn="ctr">
              <a:buClr>
                <a:srgbClr val="C00000"/>
              </a:buClr>
              <a:buFont typeface="Arial" panose="020B0604020202020204" pitchFamily="34" charset="0"/>
              <a:buChar char="•"/>
            </a:pPr>
            <a:r>
              <a:rPr lang="en-US" i="1" dirty="0">
                <a:solidFill>
                  <a:srgbClr val="C00000"/>
                </a:solidFill>
                <a:latin typeface="Arial Black" panose="020B0A04020102020204" pitchFamily="34" charset="0"/>
              </a:rPr>
              <a:t>RYLA handbook</a:t>
            </a:r>
          </a:p>
          <a:p>
            <a:pPr marL="457200" indent="-457200" algn="ctr">
              <a:buClr>
                <a:srgbClr val="C00000"/>
              </a:buClr>
              <a:buFont typeface="Arial" panose="020B0604020202020204" pitchFamily="34" charset="0"/>
              <a:buChar char="•"/>
            </a:pPr>
            <a:r>
              <a:rPr lang="en-US" i="1" dirty="0">
                <a:solidFill>
                  <a:srgbClr val="C00000"/>
                </a:solidFill>
                <a:latin typeface="Arial Black" panose="020B0A04020102020204" pitchFamily="34" charset="0"/>
              </a:rPr>
              <a:t>Rotary Media Crisis Guide</a:t>
            </a:r>
          </a:p>
          <a:p>
            <a:pPr algn="ctr"/>
            <a:endParaRPr lang="en-US" sz="2000" dirty="0">
              <a:solidFill>
                <a:srgbClr val="002060"/>
              </a:solidFill>
              <a:latin typeface="Arial Black" panose="020B0A04020102020204" pitchFamily="34" charset="0"/>
            </a:endParaRPr>
          </a:p>
        </p:txBody>
      </p:sp>
      <p:pic>
        <p:nvPicPr>
          <p:cNvPr id="4" name="Graphic 3" descr="Sunglasses face outline outline">
            <a:extLst>
              <a:ext uri="{FF2B5EF4-FFF2-40B4-BE49-F238E27FC236}">
                <a16:creationId xmlns:a16="http://schemas.microsoft.com/office/drawing/2014/main" id="{7FF36862-1D72-4ED9-ABA0-6B3EB56AE88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7197" y="5596128"/>
            <a:ext cx="1037844" cy="1037844"/>
          </a:xfrm>
          <a:prstGeom prst="rect">
            <a:avLst/>
          </a:prstGeom>
        </p:spPr>
      </p:pic>
      <p:pic>
        <p:nvPicPr>
          <p:cNvPr id="6" name="Graphic 5" descr="Badge Copyright with solid fill">
            <a:extLst>
              <a:ext uri="{FF2B5EF4-FFF2-40B4-BE49-F238E27FC236}">
                <a16:creationId xmlns:a16="http://schemas.microsoft.com/office/drawing/2014/main" id="{6EFCDDF2-8F1C-4196-B226-FBEE2505101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72001" y="5657850"/>
            <a:ext cx="914400" cy="914400"/>
          </a:xfrm>
          <a:prstGeom prst="rect">
            <a:avLst/>
          </a:prstGeom>
        </p:spPr>
      </p:pic>
      <p:sp>
        <p:nvSpPr>
          <p:cNvPr id="7" name="TextBox 6">
            <a:extLst>
              <a:ext uri="{FF2B5EF4-FFF2-40B4-BE49-F238E27FC236}">
                <a16:creationId xmlns:a16="http://schemas.microsoft.com/office/drawing/2014/main" id="{B048E6D7-4D17-4D2D-A34A-20FC66BCE311}"/>
              </a:ext>
            </a:extLst>
          </p:cNvPr>
          <p:cNvSpPr txBox="1"/>
          <p:nvPr/>
        </p:nvSpPr>
        <p:spPr>
          <a:xfrm>
            <a:off x="2593349" y="5987641"/>
            <a:ext cx="4049827" cy="646331"/>
          </a:xfrm>
          <a:prstGeom prst="rect">
            <a:avLst/>
          </a:prstGeom>
          <a:noFill/>
        </p:spPr>
        <p:txBody>
          <a:bodyPr wrap="none" rtlCol="0">
            <a:spAutoFit/>
          </a:bodyPr>
          <a:lstStyle/>
          <a:p>
            <a:r>
              <a:rPr lang="en-US" dirty="0"/>
              <a:t>Modified from Information in </a:t>
            </a:r>
            <a:r>
              <a:rPr lang="en-US" b="1" i="1" dirty="0"/>
              <a:t>My Rotary</a:t>
            </a:r>
          </a:p>
          <a:p>
            <a:r>
              <a:rPr lang="en-US" dirty="0"/>
              <a:t>Copywrite protection</a:t>
            </a:r>
          </a:p>
        </p:txBody>
      </p:sp>
      <p:sp>
        <p:nvSpPr>
          <p:cNvPr id="3" name="Slide Number Placeholder 2">
            <a:extLst>
              <a:ext uri="{FF2B5EF4-FFF2-40B4-BE49-F238E27FC236}">
                <a16:creationId xmlns:a16="http://schemas.microsoft.com/office/drawing/2014/main" id="{82392490-EEBE-EA2B-3897-E536F26B568C}"/>
              </a:ext>
            </a:extLst>
          </p:cNvPr>
          <p:cNvSpPr>
            <a:spLocks noGrp="1"/>
          </p:cNvSpPr>
          <p:nvPr>
            <p:ph type="sldNum" sz="quarter" idx="12"/>
          </p:nvPr>
        </p:nvSpPr>
        <p:spPr/>
        <p:txBody>
          <a:bodyPr/>
          <a:lstStyle/>
          <a:p>
            <a:fld id="{884E0491-8496-4219-94F5-CC772E6D4817}" type="slidenum">
              <a:rPr lang="en-US" smtClean="0"/>
              <a:t>25</a:t>
            </a:fld>
            <a:endParaRPr lang="en-US" dirty="0"/>
          </a:p>
        </p:txBody>
      </p:sp>
    </p:spTree>
    <p:custDataLst>
      <p:tags r:id="rId1"/>
    </p:custDataLst>
    <p:extLst>
      <p:ext uri="{BB962C8B-B14F-4D97-AF65-F5344CB8AC3E}">
        <p14:creationId xmlns:p14="http://schemas.microsoft.com/office/powerpoint/2010/main" val="3767805628"/>
      </p:ext>
    </p:extLst>
  </p:cSld>
  <p:clrMapOvr>
    <a:masterClrMapping/>
  </p:clrMapOvr>
  <mc:AlternateContent xmlns:mc="http://schemas.openxmlformats.org/markup-compatibility/2006" xmlns:p14="http://schemas.microsoft.com/office/powerpoint/2010/main">
    <mc:Choice Requires="p14">
      <p:transition spd="slow" p14:dur="2000" advTm="15372"/>
    </mc:Choice>
    <mc:Fallback xmlns="">
      <p:transition spd="slow" advTm="15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out)">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48589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latin typeface="Arial Narrow" panose="020B0606020202030204" pitchFamily="34" charset="0"/>
            </a:endParaRPr>
          </a:p>
          <a:p>
            <a:pPr eaLnBrk="1" fontAlgn="auto" hangingPunct="1">
              <a:spcBef>
                <a:spcPts val="0"/>
              </a:spcBef>
              <a:spcAft>
                <a:spcPts val="0"/>
              </a:spcAft>
              <a:defRPr/>
            </a:pPr>
            <a:endParaRPr lang="en-US" dirty="0">
              <a:latin typeface="Arial Narrow" panose="020B0606020202030204" pitchFamily="34" charset="0"/>
            </a:endParaRPr>
          </a:p>
        </p:txBody>
      </p:sp>
      <p:sp>
        <p:nvSpPr>
          <p:cNvPr id="15" name="Scroll: Horizontal 14">
            <a:extLst>
              <a:ext uri="{FF2B5EF4-FFF2-40B4-BE49-F238E27FC236}">
                <a16:creationId xmlns:a16="http://schemas.microsoft.com/office/drawing/2014/main" id="{A0F48B1E-3FBC-40BF-8F63-154464FD2AA0}"/>
              </a:ext>
            </a:extLst>
          </p:cNvPr>
          <p:cNvSpPr/>
          <p:nvPr/>
        </p:nvSpPr>
        <p:spPr>
          <a:xfrm>
            <a:off x="1598141" y="-184879"/>
            <a:ext cx="5872720" cy="6759480"/>
          </a:xfrm>
          <a:prstGeom prst="horizontalScroll">
            <a:avLst>
              <a:gd name="adj" fmla="val 16057"/>
            </a:avLst>
          </a:prstGeom>
          <a:solidFill>
            <a:srgbClr val="FFC0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a:t>
            </a:r>
            <a:endParaRPr lang="en-US" b="1" i="1" dirty="0"/>
          </a:p>
          <a:p>
            <a:endParaRPr lang="en-US" b="1" u="sng" dirty="0">
              <a:solidFill>
                <a:srgbClr val="000066"/>
              </a:solidFill>
            </a:endParaRPr>
          </a:p>
          <a:p>
            <a:endParaRPr lang="en-US" u="sng" dirty="0">
              <a:solidFill>
                <a:srgbClr val="000066"/>
              </a:solidFill>
            </a:endParaRPr>
          </a:p>
          <a:p>
            <a:r>
              <a:rPr lang="en-US" u="sng" dirty="0">
                <a:solidFill>
                  <a:srgbClr val="000066"/>
                </a:solidFill>
              </a:rPr>
              <a:t>                           </a:t>
            </a:r>
          </a:p>
          <a:p>
            <a:pPr algn="ctr">
              <a:tabLst>
                <a:tab pos="174625" algn="l"/>
              </a:tabLst>
            </a:pPr>
            <a:r>
              <a:rPr lang="en-US" sz="1400" b="1" dirty="0">
                <a:solidFill>
                  <a:srgbClr val="002060"/>
                </a:solidFill>
                <a:latin typeface="Broadway" panose="04040905080B02020502" pitchFamily="82" charset="0"/>
              </a:rPr>
              <a:t>Rotary YP Certifications </a:t>
            </a:r>
            <a:r>
              <a:rPr lang="en-US" sz="1600" b="1" dirty="0">
                <a:solidFill>
                  <a:srgbClr val="002060"/>
                </a:solidFill>
                <a:latin typeface="Arial Narrow" panose="020B0606020202030204" pitchFamily="34" charset="0"/>
              </a:rPr>
              <a:t>	</a:t>
            </a:r>
            <a:r>
              <a:rPr lang="en-US" sz="1600" b="1" u="sng" dirty="0">
                <a:solidFill>
                  <a:srgbClr val="002060"/>
                </a:solidFill>
                <a:latin typeface="Arial Narrow" panose="020B0606020202030204" pitchFamily="34" charset="0"/>
              </a:rPr>
              <a:t> </a:t>
            </a:r>
          </a:p>
          <a:p>
            <a:pPr algn="ctr">
              <a:tabLst>
                <a:tab pos="174625" algn="l"/>
              </a:tabLst>
            </a:pPr>
            <a:r>
              <a:rPr lang="en-US" sz="1400" b="1" dirty="0">
                <a:solidFill>
                  <a:srgbClr val="000066"/>
                </a:solidFill>
                <a:latin typeface="Arial Narrow" panose="020B0606020202030204" pitchFamily="34" charset="0"/>
              </a:rPr>
              <a:t> </a:t>
            </a:r>
          </a:p>
          <a:p>
            <a:pPr defTabSz="119063">
              <a:tabLst>
                <a:tab pos="173038" algn="l"/>
              </a:tabLst>
            </a:pPr>
            <a:r>
              <a:rPr lang="en-US" b="1" dirty="0">
                <a:solidFill>
                  <a:srgbClr val="002060"/>
                </a:solidFill>
                <a:latin typeface="Broadway" panose="04040905080B02020502" pitchFamily="82" charset="0"/>
              </a:rPr>
              <a:t> </a:t>
            </a:r>
            <a:endParaRPr lang="en-US" sz="1400" b="1" dirty="0">
              <a:solidFill>
                <a:srgbClr val="002060"/>
              </a:solidFill>
              <a:latin typeface="Arial" panose="020B0604020202020204" pitchFamily="34" charset="0"/>
              <a:cs typeface="Arial" panose="020B0604020202020204" pitchFamily="34" charset="0"/>
            </a:endParaRPr>
          </a:p>
          <a:p>
            <a:pPr defTabSz="119063">
              <a:tabLst>
                <a:tab pos="173038" algn="l"/>
              </a:tabLst>
            </a:pPr>
            <a:endParaRPr lang="en-US" sz="1400" b="1" dirty="0">
              <a:solidFill>
                <a:srgbClr val="002060"/>
              </a:solidFill>
              <a:latin typeface="Arial" panose="020B0604020202020204" pitchFamily="34" charset="0"/>
              <a:cs typeface="Arial" panose="020B0604020202020204" pitchFamily="34" charset="0"/>
            </a:endParaRPr>
          </a:p>
          <a:p>
            <a:pPr defTabSz="119063">
              <a:tabLst>
                <a:tab pos="173038" algn="l"/>
              </a:tabLst>
            </a:pPr>
            <a:r>
              <a:rPr lang="en-US" sz="1400" b="1" dirty="0">
                <a:solidFill>
                  <a:srgbClr val="002060"/>
                </a:solidFill>
                <a:latin typeface="Arial" panose="020B0604020202020204" pitchFamily="34" charset="0"/>
                <a:cs typeface="Arial" panose="020B0604020202020204" pitchFamily="34" charset="0"/>
              </a:rPr>
              <a:t>The foregoing 7610 Annual Youth Protection Awareness slides constitute annual Rotary Club Youth Protection Training for Level 1- Abuse and Harassment Prevention Training and, will be certified by the club president to District. </a:t>
            </a:r>
          </a:p>
          <a:p>
            <a:pPr defTabSz="119063">
              <a:tabLst>
                <a:tab pos="173038" algn="l"/>
              </a:tabLst>
            </a:pPr>
            <a:r>
              <a:rPr lang="en-US" sz="1400" b="1" dirty="0">
                <a:solidFill>
                  <a:srgbClr val="C00000"/>
                </a:solidFill>
                <a:latin typeface="Arial" panose="020B0604020202020204" pitchFamily="34" charset="0"/>
                <a:cs typeface="Arial" panose="020B0604020202020204" pitchFamily="34" charset="0"/>
              </a:rPr>
              <a:t>Club YPOs and Youth Volunteers identified by the CYPO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will complete RI Protecting Youth Program Participants and Preventing and Addressing Harassment  Training Courses found at the My Rotary website. Following completion of these training courses, youth volunteers will submit their certificates of training to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District7610YouthProtection@gmail.com</a:t>
            </a: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rgbClr val="002060"/>
                </a:solidFill>
                <a:latin typeface="Arial" panose="020B0604020202020204" pitchFamily="34" charset="0"/>
                <a:cs typeface="Arial" panose="020B0604020202020204" pitchFamily="34" charset="0"/>
              </a:rPr>
              <a:t> </a:t>
            </a:r>
          </a:p>
          <a:p>
            <a:pPr defTabSz="119063">
              <a:tabLst>
                <a:tab pos="173038" algn="l"/>
              </a:tabLst>
            </a:pPr>
            <a:endParaRPr lang="en-US" sz="900" dirty="0">
              <a:solidFill>
                <a:srgbClr val="002060"/>
              </a:solidFill>
              <a:latin typeface="Arial" panose="020B0604020202020204" pitchFamily="34" charset="0"/>
              <a:cs typeface="Arial" panose="020B0604020202020204" pitchFamily="34" charset="0"/>
            </a:endParaRPr>
          </a:p>
          <a:p>
            <a:pPr defTabSz="119063">
              <a:tabLst>
                <a:tab pos="173038" algn="l"/>
              </a:tabLst>
            </a:pPr>
            <a:r>
              <a:rPr lang="en-US" sz="1500" dirty="0">
                <a:solidFill>
                  <a:srgbClr val="C00000"/>
                </a:solidFill>
                <a:latin typeface="Arial" panose="020B0604020202020204" pitchFamily="34" charset="0"/>
                <a:cs typeface="Arial" panose="020B0604020202020204" pitchFamily="34" charset="0"/>
              </a:rPr>
              <a:t>Level 1--Volunteer status is defined as: Casual contact with youth in Rotary-sponsored youth programs in a supervised situation-setting</a:t>
            </a:r>
            <a:r>
              <a:rPr lang="en-US" sz="1400" dirty="0">
                <a:solidFill>
                  <a:srgbClr val="C00000"/>
                </a:solidFill>
                <a:latin typeface="Arial" panose="020B0604020202020204" pitchFamily="34" charset="0"/>
                <a:cs typeface="Arial" panose="020B0604020202020204" pitchFamily="34" charset="0"/>
              </a:rPr>
              <a:t>.</a:t>
            </a:r>
          </a:p>
          <a:p>
            <a:pPr defTabSz="119063">
              <a:tabLst>
                <a:tab pos="173038" algn="l"/>
              </a:tabLst>
            </a:pPr>
            <a:r>
              <a:rPr lang="en-US" sz="1200" dirty="0">
                <a:solidFill>
                  <a:srgbClr val="002060"/>
                </a:solidFill>
                <a:latin typeface="Arial" panose="020B0604020202020204" pitchFamily="34" charset="0"/>
                <a:cs typeface="Arial" panose="020B0604020202020204" pitchFamily="34" charset="0"/>
              </a:rPr>
              <a:t>Limitations: No one-on-one contact; no driving of youth; and no youth program supervisory responsibilities (requiring level II certification). </a:t>
            </a:r>
            <a:r>
              <a:rPr lang="en-US" sz="1200" b="1" dirty="0">
                <a:solidFill>
                  <a:srgbClr val="002060"/>
                </a:solidFill>
                <a:latin typeface="Arial" panose="020B0604020202020204" pitchFamily="34" charset="0"/>
                <a:cs typeface="Arial" panose="020B0604020202020204" pitchFamily="34" charset="0"/>
              </a:rPr>
              <a:t>     										</a:t>
            </a:r>
            <a:endParaRPr lang="en-US" sz="1600" b="1" dirty="0">
              <a:solidFill>
                <a:srgbClr val="002060"/>
              </a:solidFill>
              <a:latin typeface="Arial" panose="020B0604020202020204" pitchFamily="34" charset="0"/>
              <a:cs typeface="Arial" panose="020B0604020202020204" pitchFamily="34" charset="0"/>
            </a:endParaRPr>
          </a:p>
          <a:p>
            <a:pPr>
              <a:tabLst>
                <a:tab pos="166688" algn="l"/>
              </a:tabLst>
            </a:pPr>
            <a:endParaRPr lang="en-US" sz="2000" b="1" dirty="0">
              <a:solidFill>
                <a:srgbClr val="002060"/>
              </a:solidFill>
            </a:endParaRPr>
          </a:p>
          <a:p>
            <a:pPr>
              <a:tabLst>
                <a:tab pos="166688" algn="l"/>
              </a:tabLst>
            </a:pPr>
            <a:endParaRPr lang="en-US" sz="2000" b="1" dirty="0">
              <a:solidFill>
                <a:srgbClr val="002060"/>
              </a:solidFill>
            </a:endParaRPr>
          </a:p>
          <a:p>
            <a:pPr>
              <a:tabLst>
                <a:tab pos="166688" algn="l"/>
              </a:tabLst>
            </a:pPr>
            <a:endParaRPr lang="en-US" sz="1400" b="1" dirty="0">
              <a:solidFill>
                <a:srgbClr val="000066"/>
              </a:solidFill>
              <a:latin typeface="Arial Narrow" panose="020B0606020202030204" pitchFamily="34" charset="0"/>
            </a:endParaRPr>
          </a:p>
          <a:p>
            <a:r>
              <a:rPr lang="en-US" sz="1400" b="1" dirty="0">
                <a:solidFill>
                  <a:srgbClr val="000066"/>
                </a:solidFill>
                <a:latin typeface="Arial Narrow" panose="020B0606020202030204" pitchFamily="34" charset="0"/>
              </a:rPr>
              <a:t> </a:t>
            </a:r>
          </a:p>
          <a:p>
            <a:r>
              <a:rPr lang="en-US" sz="1400" b="1" dirty="0">
                <a:latin typeface="Arial Narrow" panose="020B0606020202030204" pitchFamily="34" charset="0"/>
              </a:rPr>
              <a:t> </a:t>
            </a:r>
            <a:endParaRPr lang="en-US" altLang="en-US" b="1" dirty="0">
              <a:solidFill>
                <a:schemeClr val="tx1"/>
              </a:solidFill>
              <a:latin typeface="MS Gothic" panose="020B0609070205080204" pitchFamily="49" charset="-128"/>
              <a:ea typeface="MS Gothic" panose="020B0609070205080204" pitchFamily="49" charset="-128"/>
            </a:endParaRPr>
          </a:p>
          <a:p>
            <a:pPr algn="ctr">
              <a:lnSpc>
                <a:spcPct val="150000"/>
              </a:lnSpc>
              <a:spcAft>
                <a:spcPts val="100"/>
              </a:spcAft>
            </a:pPr>
            <a:endParaRPr lang="en-US" altLang="en-US" sz="1400" b="1" dirty="0">
              <a:solidFill>
                <a:srgbClr val="000066"/>
              </a:solidFill>
              <a:latin typeface="Arial Narrow" panose="020B0606020202030204" pitchFamily="34" charset="0"/>
            </a:endParaRPr>
          </a:p>
          <a:p>
            <a:pPr algn="ctr">
              <a:lnSpc>
                <a:spcPct val="150000"/>
              </a:lnSpc>
              <a:spcAft>
                <a:spcPts val="100"/>
              </a:spcAft>
            </a:pPr>
            <a:r>
              <a:rPr lang="en-US" altLang="en-US" sz="1200" b="1" dirty="0">
                <a:solidFill>
                  <a:srgbClr val="000066"/>
                </a:solidFill>
                <a:latin typeface="Arial Narrow" panose="020B0606020202030204" pitchFamily="34" charset="0"/>
              </a:rPr>
              <a:t> </a:t>
            </a:r>
            <a:r>
              <a:rPr lang="en-US" dirty="0">
                <a:solidFill>
                  <a:srgbClr val="663300"/>
                </a:solidFill>
                <a:latin typeface="Arial Narrow" panose="020B0606020202030204" pitchFamily="34" charset="0"/>
                <a:ea typeface="MS Gothic" panose="020B0609070205080204" pitchFamily="49" charset="-128"/>
              </a:rPr>
              <a:t>      0</a:t>
            </a:r>
          </a:p>
        </p:txBody>
      </p:sp>
      <p:sp>
        <p:nvSpPr>
          <p:cNvPr id="23" name="Rectangle 22">
            <a:extLst>
              <a:ext uri="{FF2B5EF4-FFF2-40B4-BE49-F238E27FC236}">
                <a16:creationId xmlns:a16="http://schemas.microsoft.com/office/drawing/2014/main" id="{94A22D00-1B46-4441-88B0-E8F349693E5F}"/>
              </a:ext>
            </a:extLst>
          </p:cNvPr>
          <p:cNvSpPr/>
          <p:nvPr/>
        </p:nvSpPr>
        <p:spPr>
          <a:xfrm>
            <a:off x="7658101" y="0"/>
            <a:ext cx="148589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latin typeface="Arial Narrow" panose="020B0606020202030204" pitchFamily="34" charset="0"/>
            </a:endParaRPr>
          </a:p>
          <a:p>
            <a:pPr eaLnBrk="1" fontAlgn="auto" hangingPunct="1">
              <a:spcBef>
                <a:spcPts val="0"/>
              </a:spcBef>
              <a:spcAft>
                <a:spcPts val="0"/>
              </a:spcAft>
              <a:defRPr/>
            </a:pPr>
            <a:endParaRPr lang="en-US" dirty="0">
              <a:latin typeface="Arial Narrow" panose="020B0606020202030204" pitchFamily="34" charset="0"/>
            </a:endParaRPr>
          </a:p>
          <a:p>
            <a:pPr algn="ctr">
              <a:defRPr/>
            </a:pPr>
            <a:endParaRPr lang="en-US" dirty="0">
              <a:latin typeface="Arial Narrow" panose="020B0606020202030204" pitchFamily="34" charset="0"/>
            </a:endParaRPr>
          </a:p>
          <a:p>
            <a:pPr algn="ctr">
              <a:defRPr/>
            </a:pPr>
            <a:endParaRPr lang="en-US" dirty="0">
              <a:latin typeface="Arial Narrow" panose="020B0606020202030204" pitchFamily="34" charset="0"/>
            </a:endParaRPr>
          </a:p>
          <a:p>
            <a:pPr algn="ctr">
              <a:defRPr/>
            </a:pPr>
            <a:endParaRPr lang="en-US" dirty="0">
              <a:latin typeface="Arial Narrow" panose="020B0606020202030204" pitchFamily="34" charset="0"/>
            </a:endParaRPr>
          </a:p>
          <a:p>
            <a:pPr algn="ctr">
              <a:defRPr/>
            </a:pPr>
            <a:endParaRPr lang="en-US" sz="2000" dirty="0">
              <a:latin typeface="Arial Narrow" panose="020B0606020202030204" pitchFamily="34" charset="0"/>
            </a:endParaRPr>
          </a:p>
          <a:p>
            <a:pPr algn="ctr">
              <a:defRPr/>
            </a:pPr>
            <a:endParaRPr lang="en-US" sz="2000" dirty="0">
              <a:latin typeface="Arial Narrow" panose="020B0606020202030204" pitchFamily="34" charset="0"/>
            </a:endParaRPr>
          </a:p>
          <a:p>
            <a:pPr algn="ctr">
              <a:defRPr/>
            </a:pPr>
            <a:endParaRPr lang="en-US" dirty="0">
              <a:solidFill>
                <a:srgbClr val="FFD85D"/>
              </a:solidFill>
              <a:latin typeface="Arial Narrow" panose="020B0606020202030204" pitchFamily="34" charset="0"/>
            </a:endParaRPr>
          </a:p>
          <a:p>
            <a:pPr algn="ctr">
              <a:defRPr/>
            </a:pPr>
            <a:r>
              <a:rPr lang="en-US" dirty="0">
                <a:solidFill>
                  <a:srgbClr val="FFD85D"/>
                </a:solidFill>
                <a:latin typeface="Arial Narrow" panose="020B0606020202030204" pitchFamily="34" charset="0"/>
              </a:rPr>
              <a:t>RY </a:t>
            </a:r>
          </a:p>
          <a:p>
            <a:pPr algn="ctr">
              <a:defRPr/>
            </a:pPr>
            <a:r>
              <a:rPr lang="en-US" dirty="0">
                <a:solidFill>
                  <a:srgbClr val="FFD85D"/>
                </a:solidFill>
                <a:latin typeface="Arial Narrow" panose="020B0606020202030204" pitchFamily="34" charset="0"/>
              </a:rPr>
              <a:t>2023-2024</a:t>
            </a:r>
          </a:p>
          <a:p>
            <a:pPr algn="ctr">
              <a:defRPr/>
            </a:pPr>
            <a:endParaRPr lang="en-US" dirty="0">
              <a:solidFill>
                <a:srgbClr val="FFD85D"/>
              </a:solidFill>
              <a:latin typeface="Arial Narrow" panose="020B0606020202030204" pitchFamily="34" charset="0"/>
            </a:endParaRPr>
          </a:p>
          <a:p>
            <a:pPr algn="ctr">
              <a:defRPr/>
            </a:pPr>
            <a:endParaRPr lang="en-US" dirty="0">
              <a:solidFill>
                <a:srgbClr val="FFD85D"/>
              </a:solidFill>
            </a:endParaRPr>
          </a:p>
          <a:p>
            <a:pPr eaLnBrk="1" fontAlgn="auto" hangingPunct="1">
              <a:spcBef>
                <a:spcPts val="0"/>
              </a:spcBef>
              <a:spcAft>
                <a:spcPts val="0"/>
              </a:spcAft>
              <a:defRPr/>
            </a:pPr>
            <a:r>
              <a:rPr lang="en-US" dirty="0">
                <a:solidFill>
                  <a:srgbClr val="FFD85D"/>
                </a:solidFill>
                <a:latin typeface="Arial Narrow" panose="020B0606020202030204" pitchFamily="34" charset="0"/>
              </a:rPr>
              <a:t>       Rotary   </a:t>
            </a:r>
          </a:p>
          <a:p>
            <a:pPr eaLnBrk="1" fontAlgn="auto" hangingPunct="1">
              <a:spcBef>
                <a:spcPts val="0"/>
              </a:spcBef>
              <a:spcAft>
                <a:spcPts val="0"/>
              </a:spcAft>
              <a:defRPr/>
            </a:pPr>
            <a:r>
              <a:rPr lang="en-US" dirty="0">
                <a:solidFill>
                  <a:srgbClr val="FFD85D"/>
                </a:solidFill>
                <a:latin typeface="Arial Narrow" panose="020B0606020202030204" pitchFamily="34" charset="0"/>
              </a:rPr>
              <a:t>  International</a:t>
            </a:r>
          </a:p>
          <a:p>
            <a:pPr eaLnBrk="1" fontAlgn="auto" hangingPunct="1">
              <a:spcBef>
                <a:spcPts val="0"/>
              </a:spcBef>
              <a:spcAft>
                <a:spcPts val="0"/>
              </a:spcAft>
              <a:defRPr/>
            </a:pPr>
            <a:r>
              <a:rPr lang="en-US" dirty="0">
                <a:solidFill>
                  <a:srgbClr val="FFD85D"/>
                </a:solidFill>
                <a:latin typeface="Arial Narrow" panose="020B0606020202030204" pitchFamily="34" charset="0"/>
              </a:rPr>
              <a:t>     District   </a:t>
            </a:r>
          </a:p>
          <a:p>
            <a:pPr eaLnBrk="1" fontAlgn="auto" hangingPunct="1">
              <a:spcBef>
                <a:spcPts val="0"/>
              </a:spcBef>
              <a:spcAft>
                <a:spcPts val="0"/>
              </a:spcAft>
              <a:defRPr/>
            </a:pPr>
            <a:r>
              <a:rPr lang="en-US" dirty="0">
                <a:solidFill>
                  <a:srgbClr val="FFD85D"/>
                </a:solidFill>
                <a:latin typeface="Arial Narrow" panose="020B0606020202030204" pitchFamily="34" charset="0"/>
              </a:rPr>
              <a:t>       7610</a:t>
            </a:r>
          </a:p>
          <a:p>
            <a:pPr eaLnBrk="1" fontAlgn="auto" hangingPunct="1">
              <a:spcBef>
                <a:spcPts val="0"/>
              </a:spcBef>
              <a:spcAft>
                <a:spcPts val="0"/>
              </a:spcAft>
              <a:defRPr/>
            </a:pPr>
            <a:endParaRPr lang="en-US" dirty="0">
              <a:latin typeface="Arial Narrow" panose="020B0606020202030204" pitchFamily="34" charset="0"/>
            </a:endParaRPr>
          </a:p>
          <a:p>
            <a:pPr eaLnBrk="1" fontAlgn="auto" hangingPunct="1">
              <a:spcBef>
                <a:spcPts val="0"/>
              </a:spcBef>
              <a:spcAft>
                <a:spcPts val="0"/>
              </a:spcAft>
              <a:defRPr/>
            </a:pPr>
            <a:endParaRPr lang="en-US" dirty="0">
              <a:latin typeface="Arial Narrow" panose="020B0606020202030204" pitchFamily="34" charset="0"/>
            </a:endParaRPr>
          </a:p>
          <a:p>
            <a:pPr eaLnBrk="1" fontAlgn="auto" hangingPunct="1">
              <a:spcBef>
                <a:spcPts val="0"/>
              </a:spcBef>
              <a:spcAft>
                <a:spcPts val="0"/>
              </a:spcAft>
              <a:defRPr/>
            </a:pPr>
            <a:endParaRPr lang="en-US" dirty="0">
              <a:latin typeface="Arial Narrow" panose="020B0606020202030204" pitchFamily="34" charset="0"/>
            </a:endParaRPr>
          </a:p>
        </p:txBody>
      </p:sp>
      <p:sp>
        <p:nvSpPr>
          <p:cNvPr id="27" name="Rectangle 26">
            <a:extLst>
              <a:ext uri="{FF2B5EF4-FFF2-40B4-BE49-F238E27FC236}">
                <a16:creationId xmlns:a16="http://schemas.microsoft.com/office/drawing/2014/main" id="{ABB05687-E4FB-48A8-8C90-893EFFF30E34}"/>
              </a:ext>
            </a:extLst>
          </p:cNvPr>
          <p:cNvSpPr/>
          <p:nvPr/>
        </p:nvSpPr>
        <p:spPr>
          <a:xfrm>
            <a:off x="7611486" y="-9057"/>
            <a:ext cx="45719" cy="6857999"/>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ectangle 27">
            <a:extLst>
              <a:ext uri="{FF2B5EF4-FFF2-40B4-BE49-F238E27FC236}">
                <a16:creationId xmlns:a16="http://schemas.microsoft.com/office/drawing/2014/main" id="{D1BF3871-0B8B-46E0-B885-4441119D748C}"/>
              </a:ext>
            </a:extLst>
          </p:cNvPr>
          <p:cNvSpPr/>
          <p:nvPr/>
        </p:nvSpPr>
        <p:spPr>
          <a:xfrm>
            <a:off x="9091653" y="-9058"/>
            <a:ext cx="45719" cy="6857999"/>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Rectangle 36">
            <a:extLst>
              <a:ext uri="{FF2B5EF4-FFF2-40B4-BE49-F238E27FC236}">
                <a16:creationId xmlns:a16="http://schemas.microsoft.com/office/drawing/2014/main" id="{3ACB94D6-BAC9-4D61-8395-3E7D561BC32B}"/>
              </a:ext>
            </a:extLst>
          </p:cNvPr>
          <p:cNvSpPr/>
          <p:nvPr/>
        </p:nvSpPr>
        <p:spPr>
          <a:xfrm>
            <a:off x="-8942" y="-2"/>
            <a:ext cx="45719" cy="6857999"/>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Rectangle 37">
            <a:extLst>
              <a:ext uri="{FF2B5EF4-FFF2-40B4-BE49-F238E27FC236}">
                <a16:creationId xmlns:a16="http://schemas.microsoft.com/office/drawing/2014/main" id="{4B8AD34B-2D17-49A2-AAC1-0893E2E5A1C0}"/>
              </a:ext>
            </a:extLst>
          </p:cNvPr>
          <p:cNvSpPr/>
          <p:nvPr/>
        </p:nvSpPr>
        <p:spPr>
          <a:xfrm>
            <a:off x="1458411" y="1"/>
            <a:ext cx="45719" cy="6857999"/>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descr="A close up of a logo&#10;&#10;Description automatically generated">
            <a:extLst>
              <a:ext uri="{FF2B5EF4-FFF2-40B4-BE49-F238E27FC236}">
                <a16:creationId xmlns:a16="http://schemas.microsoft.com/office/drawing/2014/main" id="{6A03967D-9C01-4C9C-B522-3DDBF8644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42" y="386491"/>
            <a:ext cx="1386539" cy="719596"/>
          </a:xfrm>
          <a:prstGeom prst="rect">
            <a:avLst/>
          </a:prstGeom>
        </p:spPr>
      </p:pic>
      <p:pic>
        <p:nvPicPr>
          <p:cNvPr id="10" name="Picture 9">
            <a:extLst>
              <a:ext uri="{FF2B5EF4-FFF2-40B4-BE49-F238E27FC236}">
                <a16:creationId xmlns:a16="http://schemas.microsoft.com/office/drawing/2014/main" id="{277BCE38-2EE9-413D-9454-3CBD450B0B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12" y="1747679"/>
            <a:ext cx="1400291" cy="1681318"/>
          </a:xfrm>
          <a:prstGeom prst="rect">
            <a:avLst/>
          </a:prstGeom>
        </p:spPr>
      </p:pic>
      <p:sp>
        <p:nvSpPr>
          <p:cNvPr id="18" name="Rectangle 17">
            <a:extLst>
              <a:ext uri="{FF2B5EF4-FFF2-40B4-BE49-F238E27FC236}">
                <a16:creationId xmlns:a16="http://schemas.microsoft.com/office/drawing/2014/main" id="{AAF80FCF-E220-46BF-9CE8-7C06E3AA230A}"/>
              </a:ext>
            </a:extLst>
          </p:cNvPr>
          <p:cNvSpPr/>
          <p:nvPr/>
        </p:nvSpPr>
        <p:spPr>
          <a:xfrm>
            <a:off x="2670486" y="5737734"/>
            <a:ext cx="2893537" cy="1064301"/>
          </a:xfrm>
          <a:prstGeom prst="rect">
            <a:avLst/>
          </a:prstGeom>
          <a:ln w="76200">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latin typeface="Arial" panose="020B0604020202020204" pitchFamily="34" charset="0"/>
                <a:cs typeface="Arial" panose="020B0604020202020204" pitchFamily="34" charset="0"/>
              </a:rPr>
              <a:t>District 7610</a:t>
            </a:r>
          </a:p>
          <a:p>
            <a:r>
              <a:rPr lang="en-US" sz="1300" dirty="0">
                <a:latin typeface="Arial" panose="020B0604020202020204" pitchFamily="34" charset="0"/>
                <a:cs typeface="Arial" panose="020B0604020202020204" pitchFamily="34" charset="0"/>
              </a:rPr>
              <a:t>Youth Protection Officer</a:t>
            </a:r>
          </a:p>
          <a:p>
            <a:r>
              <a:rPr lang="en-US" sz="1300" dirty="0">
                <a:latin typeface="Arial" panose="020B0604020202020204" pitchFamily="34" charset="0"/>
                <a:cs typeface="Arial" panose="020B0604020202020204" pitchFamily="34" charset="0"/>
              </a:rPr>
              <a:t>Phil Rusciolelli 703-431-3859 pbrusciolelli@aol.com </a:t>
            </a:r>
          </a:p>
        </p:txBody>
      </p:sp>
      <p:sp>
        <p:nvSpPr>
          <p:cNvPr id="2" name="Rectangle 1">
            <a:extLst>
              <a:ext uri="{FF2B5EF4-FFF2-40B4-BE49-F238E27FC236}">
                <a16:creationId xmlns:a16="http://schemas.microsoft.com/office/drawing/2014/main" id="{297E913A-93D2-411E-8757-9282F8843D12}"/>
              </a:ext>
            </a:extLst>
          </p:cNvPr>
          <p:cNvSpPr/>
          <p:nvPr/>
        </p:nvSpPr>
        <p:spPr>
          <a:xfrm>
            <a:off x="5686029" y="5965170"/>
            <a:ext cx="1826746" cy="609431"/>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Congratulations!</a:t>
            </a:r>
          </a:p>
        </p:txBody>
      </p:sp>
      <p:pic>
        <p:nvPicPr>
          <p:cNvPr id="1028" name="Picture 4" descr="Rotary Youth Leadership Awards - Wikipedia">
            <a:extLst>
              <a:ext uri="{FF2B5EF4-FFF2-40B4-BE49-F238E27FC236}">
                <a16:creationId xmlns:a16="http://schemas.microsoft.com/office/drawing/2014/main" id="{D2EEBD7F-5DC1-4776-AAA1-E4D8A790B12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6119" y="3878658"/>
            <a:ext cx="769675" cy="387916"/>
          </a:xfrm>
          <a:prstGeom prst="rect">
            <a:avLst/>
          </a:prstGeom>
          <a:ln w="228600" cap="sq" cmpd="thickThin">
            <a:solidFill>
              <a:schemeClr val="accent6">
                <a:lumMod val="40000"/>
                <a:lumOff val="6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2" name="Picture 8" descr="Interact | Rotary District 5060">
            <a:extLst>
              <a:ext uri="{FF2B5EF4-FFF2-40B4-BE49-F238E27FC236}">
                <a16:creationId xmlns:a16="http://schemas.microsoft.com/office/drawing/2014/main" id="{3CAF1277-433A-46AD-9F15-EC95C3A2B41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140" y="4716235"/>
            <a:ext cx="1284907" cy="128490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71BE54-2F2F-1EF9-674F-75BE82F14EF4}"/>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7876036" y="760711"/>
            <a:ext cx="1065189" cy="1973936"/>
          </a:xfrm>
          <a:prstGeom prst="rect">
            <a:avLst/>
          </a:prstGeom>
          <a:noFill/>
          <a:ln>
            <a:noFill/>
          </a:ln>
        </p:spPr>
      </p:pic>
      <p:sp>
        <p:nvSpPr>
          <p:cNvPr id="5" name="Slide Number Placeholder 4">
            <a:extLst>
              <a:ext uri="{FF2B5EF4-FFF2-40B4-BE49-F238E27FC236}">
                <a16:creationId xmlns:a16="http://schemas.microsoft.com/office/drawing/2014/main" id="{DFFB01A2-F9F2-9B97-63E0-2A82C7C88A20}"/>
              </a:ext>
            </a:extLst>
          </p:cNvPr>
          <p:cNvSpPr>
            <a:spLocks noGrp="1"/>
          </p:cNvSpPr>
          <p:nvPr>
            <p:ph type="sldNum" sz="quarter" idx="12"/>
          </p:nvPr>
        </p:nvSpPr>
        <p:spPr/>
        <p:txBody>
          <a:bodyPr/>
          <a:lstStyle/>
          <a:p>
            <a:fld id="{884E0491-8496-4219-94F5-CC772E6D4817}" type="slidenum">
              <a:rPr lang="en-US" smtClean="0"/>
              <a:t>26</a:t>
            </a:fld>
            <a:endParaRPr lang="en-US" dirty="0"/>
          </a:p>
        </p:txBody>
      </p:sp>
    </p:spTree>
    <p:extLst>
      <p:ext uri="{BB962C8B-B14F-4D97-AF65-F5344CB8AC3E}">
        <p14:creationId xmlns:p14="http://schemas.microsoft.com/office/powerpoint/2010/main" val="930157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BCB641-1BE9-4259-84D8-E90B2BB755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8" name="Rectangle 7">
            <a:extLst>
              <a:ext uri="{FF2B5EF4-FFF2-40B4-BE49-F238E27FC236}">
                <a16:creationId xmlns:a16="http://schemas.microsoft.com/office/drawing/2014/main" id="{09A05F62-4F7C-4685-BA72-26C6A9DAD17C}"/>
              </a:ext>
            </a:extLst>
          </p:cNvPr>
          <p:cNvSpPr/>
          <p:nvPr/>
        </p:nvSpPr>
        <p:spPr>
          <a:xfrm>
            <a:off x="324612" y="156855"/>
            <a:ext cx="8494776" cy="3064647"/>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solidFill>
                <a:srgbClr val="002060"/>
              </a:solidFill>
              <a:latin typeface="Arial Black" panose="020B0A04020102020204" pitchFamily="34" charset="0"/>
            </a:endParaRPr>
          </a:p>
          <a:p>
            <a:pPr algn="ctr"/>
            <a:endParaRPr lang="en-US" sz="28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r>
              <a:rPr lang="en-US" sz="2000" dirty="0">
                <a:solidFill>
                  <a:srgbClr val="002060"/>
                </a:solidFill>
                <a:latin typeface="Arial Black" panose="020B0A04020102020204" pitchFamily="34" charset="0"/>
              </a:rPr>
              <a:t>Practice Scenarios: </a:t>
            </a:r>
          </a:p>
          <a:p>
            <a:pPr algn="ctr"/>
            <a:endParaRPr lang="en-US" sz="2000" i="1" dirty="0">
              <a:solidFill>
                <a:srgbClr val="C00000"/>
              </a:solidFill>
              <a:latin typeface="Arial Black" panose="020B0A04020102020204" pitchFamily="34" charset="0"/>
            </a:endParaRPr>
          </a:p>
          <a:p>
            <a:pPr algn="ctr"/>
            <a:r>
              <a:rPr lang="en-US" sz="2000" i="1" u="sng" dirty="0">
                <a:solidFill>
                  <a:srgbClr val="C00000"/>
                </a:solidFill>
                <a:latin typeface="Arial Black" panose="020B0A04020102020204" pitchFamily="34" charset="0"/>
              </a:rPr>
              <a:t>Emphasizing to Members that Harassment Will Not be tolerated </a:t>
            </a:r>
            <a:r>
              <a:rPr lang="en-US" sz="2000" i="1" dirty="0">
                <a:solidFill>
                  <a:srgbClr val="C00000"/>
                </a:solidFill>
                <a:latin typeface="Arial Black" panose="020B0A04020102020204" pitchFamily="34" charset="0"/>
              </a:rPr>
              <a:t> </a:t>
            </a:r>
            <a:r>
              <a:rPr lang="en-US" sz="2000" dirty="0">
                <a:solidFill>
                  <a:srgbClr val="002060"/>
                </a:solidFill>
                <a:latin typeface="Arial Black" panose="020B0A04020102020204" pitchFamily="34" charset="0"/>
              </a:rPr>
              <a:t>and </a:t>
            </a:r>
            <a:r>
              <a:rPr lang="en-US" sz="2000" u="sng" dirty="0">
                <a:solidFill>
                  <a:srgbClr val="C00000"/>
                </a:solidFill>
                <a:latin typeface="Arial Black" panose="020B0A04020102020204" pitchFamily="34" charset="0"/>
              </a:rPr>
              <a:t>Promptly Investigating Reports of Harassing Behavior are an Important Foundation for an Inclusive Environment—Where Everyone feels Safe. </a:t>
            </a:r>
          </a:p>
          <a:p>
            <a:pPr algn="ctr"/>
            <a:endParaRPr lang="en-US" sz="2000" dirty="0">
              <a:solidFill>
                <a:srgbClr val="002060"/>
              </a:solidFill>
              <a:latin typeface="Arial Black" panose="020B0A04020102020204" pitchFamily="34" charset="0"/>
            </a:endParaRPr>
          </a:p>
          <a:p>
            <a:pPr algn="ctr"/>
            <a:r>
              <a:rPr lang="en-US" sz="2000" dirty="0">
                <a:solidFill>
                  <a:srgbClr val="002060"/>
                </a:solidFill>
                <a:latin typeface="Arial Black" panose="020B0A04020102020204" pitchFamily="34" charset="0"/>
              </a:rPr>
              <a:t>Consider each Scenario Below and Select the Responses that You Believe BEST Handles the Situation: </a:t>
            </a:r>
          </a:p>
          <a:p>
            <a:pPr algn="ctr"/>
            <a:r>
              <a:rPr lang="en-US" sz="2000" dirty="0">
                <a:solidFill>
                  <a:srgbClr val="002060"/>
                </a:solidFill>
                <a:latin typeface="Arial Black" panose="020B0A04020102020204" pitchFamily="34" charset="0"/>
              </a:rPr>
              <a:t>answers are at following slide</a:t>
            </a: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dirty="0">
              <a:solidFill>
                <a:srgbClr val="002060"/>
              </a:solidFill>
              <a:latin typeface="Arial Black" panose="020B0A04020102020204" pitchFamily="34" charset="0"/>
            </a:endParaRPr>
          </a:p>
        </p:txBody>
      </p:sp>
      <p:pic>
        <p:nvPicPr>
          <p:cNvPr id="9" name="Graphic 8" descr="Questions with solid fill">
            <a:extLst>
              <a:ext uri="{FF2B5EF4-FFF2-40B4-BE49-F238E27FC236}">
                <a16:creationId xmlns:a16="http://schemas.microsoft.com/office/drawing/2014/main" id="{DC96EF55-F117-4D03-B659-6330DF9065F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91632" y="3782802"/>
            <a:ext cx="4560736" cy="2617997"/>
          </a:xfrm>
          <a:prstGeom prst="rect">
            <a:avLst/>
          </a:prstGeom>
        </p:spPr>
      </p:pic>
      <p:sp>
        <p:nvSpPr>
          <p:cNvPr id="2" name="Slide Number Placeholder 1">
            <a:extLst>
              <a:ext uri="{FF2B5EF4-FFF2-40B4-BE49-F238E27FC236}">
                <a16:creationId xmlns:a16="http://schemas.microsoft.com/office/drawing/2014/main" id="{B6D2F4B6-2781-302F-C87D-0261FB4630B6}"/>
              </a:ext>
            </a:extLst>
          </p:cNvPr>
          <p:cNvSpPr>
            <a:spLocks noGrp="1"/>
          </p:cNvSpPr>
          <p:nvPr>
            <p:ph type="sldNum" sz="quarter" idx="12"/>
          </p:nvPr>
        </p:nvSpPr>
        <p:spPr/>
        <p:txBody>
          <a:bodyPr/>
          <a:lstStyle/>
          <a:p>
            <a:fld id="{884E0491-8496-4219-94F5-CC772E6D4817}" type="slidenum">
              <a:rPr lang="en-US" smtClean="0"/>
              <a:t>27</a:t>
            </a:fld>
            <a:endParaRPr lang="en-US" dirty="0"/>
          </a:p>
        </p:txBody>
      </p:sp>
    </p:spTree>
    <p:custDataLst>
      <p:tags r:id="rId1"/>
    </p:custDataLst>
    <p:extLst>
      <p:ext uri="{BB962C8B-B14F-4D97-AF65-F5344CB8AC3E}">
        <p14:creationId xmlns:p14="http://schemas.microsoft.com/office/powerpoint/2010/main" val="3580878416"/>
      </p:ext>
    </p:extLst>
  </p:cSld>
  <p:clrMapOvr>
    <a:masterClrMapping/>
  </p:clrMapOvr>
  <mc:AlternateContent xmlns:mc="http://schemas.openxmlformats.org/markup-compatibility/2006" xmlns:p14="http://schemas.microsoft.com/office/powerpoint/2010/main">
    <mc:Choice Requires="p14">
      <p:transition spd="slow" p14:dur="2000" advTm="10794"/>
    </mc:Choice>
    <mc:Fallback xmlns="">
      <p:transition spd="slow" advTm="10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060A7-61C3-4FE6-A405-B3C81312B23A}"/>
              </a:ext>
            </a:extLst>
          </p:cNvPr>
          <p:cNvSpPr txBox="1"/>
          <p:nvPr/>
        </p:nvSpPr>
        <p:spPr>
          <a:xfrm>
            <a:off x="160683" y="212533"/>
            <a:ext cx="8929396" cy="2308324"/>
          </a:xfrm>
          <a:prstGeom prst="rect">
            <a:avLst/>
          </a:prstGeom>
          <a:noFill/>
        </p:spPr>
        <p:txBody>
          <a:bodyPr wrap="square" rtlCol="0">
            <a:spAutoFit/>
          </a:bodyPr>
          <a:lstStyle/>
          <a:p>
            <a:r>
              <a:rPr lang="en-US" sz="2400" dirty="0"/>
              <a:t>       You reported an allegation that a member of your Club sexually abused a young person,  and authorities are investigating. The Club member is well-respected and has never been accused of wrongdoing. Several Club members have attested to the person’s character and are sure that nothing happened because the student did not report anything for several weeks. </a:t>
            </a:r>
            <a:r>
              <a:rPr lang="en-US" sz="2400" b="1" dirty="0">
                <a:solidFill>
                  <a:srgbClr val="C00000"/>
                </a:solidFill>
              </a:rPr>
              <a:t>WHAT SHOULD YOU DO?</a:t>
            </a:r>
          </a:p>
        </p:txBody>
      </p:sp>
      <p:sp>
        <p:nvSpPr>
          <p:cNvPr id="4" name="TextBox 3">
            <a:extLst>
              <a:ext uri="{FF2B5EF4-FFF2-40B4-BE49-F238E27FC236}">
                <a16:creationId xmlns:a16="http://schemas.microsoft.com/office/drawing/2014/main" id="{4C71B829-D803-41C7-A41C-FD84F909B4FF}"/>
              </a:ext>
            </a:extLst>
          </p:cNvPr>
          <p:cNvSpPr txBox="1"/>
          <p:nvPr/>
        </p:nvSpPr>
        <p:spPr>
          <a:xfrm>
            <a:off x="355973" y="2628743"/>
            <a:ext cx="8432053" cy="4431983"/>
          </a:xfrm>
          <a:prstGeom prst="rect">
            <a:avLst/>
          </a:prstGeom>
          <a:noFill/>
        </p:spPr>
        <p:txBody>
          <a:bodyPr wrap="square" rtlCol="0">
            <a:spAutoFit/>
          </a:bodyPr>
          <a:lstStyle/>
          <a:p>
            <a:r>
              <a:rPr lang="en-US" sz="2400" dirty="0"/>
              <a:t>     a) Explain that Rotary will not tolerate abuse or harassment. Say that to protect both the young person and the Club member—law enforcement officers – Not Rotarians must determine the validity of the allegations.</a:t>
            </a:r>
          </a:p>
          <a:p>
            <a:r>
              <a:rPr lang="en-US" sz="2400" dirty="0"/>
              <a:t>     b) Tell the accused Rotarian and other Club members that you were required to report the incident. DO allow the member to keep participating in youth programs—under separate supervision—because they have never been accused of            impropriety, before.</a:t>
            </a:r>
          </a:p>
          <a:p>
            <a:r>
              <a:rPr lang="en-US" sz="2400" dirty="0"/>
              <a:t>     c)  Ask the young person why they didn’t report it sooner—because that made it seem like everything was fine.</a:t>
            </a:r>
          </a:p>
          <a:p>
            <a:endParaRPr lang="en-US" dirty="0"/>
          </a:p>
        </p:txBody>
      </p:sp>
      <p:sp>
        <p:nvSpPr>
          <p:cNvPr id="2" name="Slide Number Placeholder 1">
            <a:extLst>
              <a:ext uri="{FF2B5EF4-FFF2-40B4-BE49-F238E27FC236}">
                <a16:creationId xmlns:a16="http://schemas.microsoft.com/office/drawing/2014/main" id="{28948B0A-E031-22C6-71DD-2AA8BD9D1BCD}"/>
              </a:ext>
            </a:extLst>
          </p:cNvPr>
          <p:cNvSpPr>
            <a:spLocks noGrp="1"/>
          </p:cNvSpPr>
          <p:nvPr>
            <p:ph type="sldNum" sz="quarter" idx="12"/>
          </p:nvPr>
        </p:nvSpPr>
        <p:spPr/>
        <p:txBody>
          <a:bodyPr/>
          <a:lstStyle/>
          <a:p>
            <a:fld id="{884E0491-8496-4219-94F5-CC772E6D4817}" type="slidenum">
              <a:rPr lang="en-US" smtClean="0"/>
              <a:t>28</a:t>
            </a:fld>
            <a:endParaRPr lang="en-US" dirty="0"/>
          </a:p>
        </p:txBody>
      </p:sp>
    </p:spTree>
    <p:custDataLst>
      <p:tags r:id="rId1"/>
    </p:custDataLst>
    <p:extLst>
      <p:ext uri="{BB962C8B-B14F-4D97-AF65-F5344CB8AC3E}">
        <p14:creationId xmlns:p14="http://schemas.microsoft.com/office/powerpoint/2010/main" val="3808816346"/>
      </p:ext>
    </p:extLst>
  </p:cSld>
  <p:clrMapOvr>
    <a:masterClrMapping/>
  </p:clrMapOvr>
  <mc:AlternateContent xmlns:mc="http://schemas.openxmlformats.org/markup-compatibility/2006" xmlns:p14="http://schemas.microsoft.com/office/powerpoint/2010/main">
    <mc:Choice Requires="p14">
      <p:transition spd="slow" p14:dur="2000" advTm="49535"/>
    </mc:Choice>
    <mc:Fallback xmlns="">
      <p:transition spd="slow" advTm="4953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F401EF-05F5-2B58-719F-E230307C0545}"/>
              </a:ext>
            </a:extLst>
          </p:cNvPr>
          <p:cNvSpPr>
            <a:spLocks noGrp="1"/>
          </p:cNvSpPr>
          <p:nvPr>
            <p:ph type="sldNum" sz="quarter" idx="12"/>
          </p:nvPr>
        </p:nvSpPr>
        <p:spPr/>
        <p:txBody>
          <a:bodyPr/>
          <a:lstStyle/>
          <a:p>
            <a:fld id="{884E0491-8496-4219-94F5-CC772E6D4817}" type="slidenum">
              <a:rPr lang="en-US" smtClean="0"/>
              <a:t>29</a:t>
            </a:fld>
            <a:endParaRPr lang="en-US" dirty="0"/>
          </a:p>
        </p:txBody>
      </p:sp>
      <p:sp>
        <p:nvSpPr>
          <p:cNvPr id="4" name="TextBox 3">
            <a:extLst>
              <a:ext uri="{FF2B5EF4-FFF2-40B4-BE49-F238E27FC236}">
                <a16:creationId xmlns:a16="http://schemas.microsoft.com/office/drawing/2014/main" id="{70D79DFD-CB91-CA19-533D-BA2549113622}"/>
              </a:ext>
            </a:extLst>
          </p:cNvPr>
          <p:cNvSpPr txBox="1"/>
          <p:nvPr/>
        </p:nvSpPr>
        <p:spPr>
          <a:xfrm>
            <a:off x="391885" y="797510"/>
            <a:ext cx="8360229" cy="4524315"/>
          </a:xfrm>
          <a:prstGeom prst="rect">
            <a:avLst/>
          </a:prstGeom>
          <a:noFill/>
        </p:spPr>
        <p:txBody>
          <a:bodyPr wrap="square">
            <a:spAutoFit/>
          </a:bodyPr>
          <a:lstStyle/>
          <a:p>
            <a:pPr marL="0" marR="0">
              <a:spcBef>
                <a:spcPts val="0"/>
              </a:spcBef>
              <a:spcAft>
                <a:spcPts val="0"/>
              </a:spcAft>
            </a:pPr>
            <a:r>
              <a:rPr lang="en-US" sz="2400" kern="1200" dirty="0">
                <a:solidFill>
                  <a:srgbClr val="000000"/>
                </a:solidFill>
                <a:effectLst/>
                <a:latin typeface="+mj-lt"/>
                <a:ea typeface="Times New Roman" panose="02020603050405020304" pitchFamily="18" charset="0"/>
                <a:cs typeface="Aptos Display" panose="020B0004020202020204" pitchFamily="34" charset="0"/>
              </a:rPr>
              <a:t>S29 You reported an allegation that a member of your Club sexually abused a young person, and authorities are investigating. The Club member is well-respected and has never been accused of wrongdoing. Several Club members have attested to the person’s character and are sure that nothing happened because the student did not report anything for two weeks. </a:t>
            </a:r>
            <a:r>
              <a:rPr lang="en-US" sz="2400" kern="1200" dirty="0">
                <a:solidFill>
                  <a:srgbClr val="C00000"/>
                </a:solidFill>
                <a:effectLst/>
                <a:latin typeface="+mj-lt"/>
                <a:ea typeface="Times New Roman" panose="02020603050405020304" pitchFamily="18" charset="0"/>
                <a:cs typeface="Aptos Display" panose="020B0004020202020204" pitchFamily="34" charset="0"/>
              </a:rPr>
              <a:t>WHAT SHOULD YOU DO?</a:t>
            </a:r>
          </a:p>
          <a:p>
            <a:pPr marL="0" marR="0">
              <a:spcBef>
                <a:spcPts val="0"/>
              </a:spcBef>
              <a:spcAft>
                <a:spcPts val="0"/>
              </a:spcAft>
            </a:pPr>
            <a:r>
              <a:rPr lang="en-US" sz="2400" dirty="0">
                <a:solidFill>
                  <a:srgbClr val="C00000"/>
                </a:solidFill>
                <a:effectLst/>
                <a:latin typeface="+mj-lt"/>
                <a:ea typeface="Times New Roman" panose="02020603050405020304" pitchFamily="18" charset="0"/>
              </a:rPr>
              <a:t>A</a:t>
            </a:r>
          </a:p>
          <a:p>
            <a:pPr marL="0" marR="0">
              <a:spcBef>
                <a:spcPts val="0"/>
              </a:spcBef>
              <a:spcAft>
                <a:spcPts val="0"/>
              </a:spcAft>
            </a:pPr>
            <a:r>
              <a:rPr lang="en-US" sz="2400" kern="1200" dirty="0">
                <a:solidFill>
                  <a:srgbClr val="C00000"/>
                </a:solidFill>
                <a:effectLst/>
                <a:latin typeface="+mj-lt"/>
                <a:ea typeface="Times New Roman" panose="02020603050405020304" pitchFamily="18" charset="0"/>
                <a:cs typeface="Aptos Display" panose="020B0004020202020204" pitchFamily="34" charset="0"/>
              </a:rPr>
              <a:t>Explain that Rotary will not tolerate abuse and harassment. Say that to protect both the young person and the Club member, law enforcement officers, not Rotarians must determine the validity of the allegations.</a:t>
            </a:r>
            <a:endParaRPr lang="en-US"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304534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3617B8-3FF3-4FB6-AACB-0DA7C5E9EE9F}"/>
              </a:ext>
            </a:extLst>
          </p:cNvPr>
          <p:cNvSpPr txBox="1"/>
          <p:nvPr/>
        </p:nvSpPr>
        <p:spPr>
          <a:xfrm>
            <a:off x="96012" y="136524"/>
            <a:ext cx="8951976" cy="6278642"/>
          </a:xfrm>
          <a:prstGeom prst="rect">
            <a:avLst/>
          </a:prstGeom>
          <a:solidFill>
            <a:srgbClr val="C1FFE0"/>
          </a:solidFill>
          <a:ln w="76200">
            <a:solidFill>
              <a:srgbClr val="C00000"/>
            </a:solidFill>
          </a:ln>
        </p:spPr>
        <p:txBody>
          <a:bodyPr wrap="square">
            <a:spAutoFit/>
          </a:bodyPr>
          <a:lstStyle/>
          <a:p>
            <a:pPr marL="342900" indent="-342900">
              <a:buAutoNum type="arabicPeriod"/>
            </a:pPr>
            <a:endParaRPr lang="en-US" dirty="0"/>
          </a:p>
          <a:p>
            <a:pPr marL="342900" indent="-342900">
              <a:buAutoNum type="arabicPeriod"/>
            </a:pPr>
            <a:r>
              <a:rPr lang="en-US" sz="1600" dirty="0">
                <a:latin typeface="Arial" panose="020B0604020202020204" pitchFamily="34" charset="0"/>
                <a:cs typeface="Arial" panose="020B0604020202020204" pitchFamily="34" charset="0"/>
              </a:rPr>
              <a:t>RI has a </a:t>
            </a:r>
            <a:r>
              <a:rPr lang="en-US" sz="1600" b="1" dirty="0">
                <a:solidFill>
                  <a:srgbClr val="CC3300"/>
                </a:solidFill>
                <a:latin typeface="Arial" panose="020B0604020202020204" pitchFamily="34" charset="0"/>
                <a:cs typeface="Arial" panose="020B0604020202020204" pitchFamily="34" charset="0"/>
              </a:rPr>
              <a:t>zero-tolerance policy </a:t>
            </a:r>
            <a:r>
              <a:rPr lang="en-US" sz="1600" dirty="0">
                <a:latin typeface="Arial" panose="020B0604020202020204" pitchFamily="34" charset="0"/>
                <a:cs typeface="Arial" panose="020B0604020202020204" pitchFamily="34" charset="0"/>
              </a:rPr>
              <a:t>against abuse and harassment. </a:t>
            </a:r>
          </a:p>
          <a:p>
            <a:pPr marL="342900" indent="-342900">
              <a:buAutoNum type="arabicPeriod"/>
            </a:pPr>
            <a:r>
              <a:rPr lang="en-US" sz="1600" dirty="0">
                <a:latin typeface="Arial" panose="020B0604020202020204" pitchFamily="34" charset="0"/>
                <a:cs typeface="Arial" panose="020B0604020202020204" pitchFamily="34" charset="0"/>
              </a:rPr>
              <a:t>All </a:t>
            </a:r>
            <a:r>
              <a:rPr lang="en-US" sz="1600" b="1" dirty="0">
                <a:solidFill>
                  <a:srgbClr val="CC3300"/>
                </a:solidFill>
                <a:latin typeface="Arial" panose="020B0604020202020204" pitchFamily="34" charset="0"/>
                <a:cs typeface="Arial" panose="020B0604020202020204" pitchFamily="34" charset="0"/>
              </a:rPr>
              <a:t>district governors-elect must complete youth protection training </a:t>
            </a:r>
            <a:r>
              <a:rPr lang="en-US" sz="1600" dirty="0">
                <a:latin typeface="Arial" panose="020B0604020202020204" pitchFamily="34" charset="0"/>
                <a:cs typeface="Arial" panose="020B0604020202020204" pitchFamily="34" charset="0"/>
              </a:rPr>
              <a:t>before the start of their term as governor, as determined by the general secretary. </a:t>
            </a:r>
          </a:p>
          <a:p>
            <a:pPr marL="342900" indent="-342900">
              <a:buAutoNum type="arabicPeriod"/>
            </a:pPr>
            <a:r>
              <a:rPr lang="en-US" sz="1600" dirty="0">
                <a:latin typeface="Arial" panose="020B0604020202020204" pitchFamily="34" charset="0"/>
                <a:cs typeface="Arial" panose="020B0604020202020204" pitchFamily="34" charset="0"/>
              </a:rPr>
              <a:t>Districts participating in any youth programs may develop and </a:t>
            </a:r>
            <a:r>
              <a:rPr lang="en-US" sz="1600" b="1" dirty="0">
                <a:solidFill>
                  <a:srgbClr val="CC3300"/>
                </a:solidFill>
                <a:latin typeface="Arial" panose="020B0604020202020204" pitchFamily="34" charset="0"/>
                <a:cs typeface="Arial" panose="020B0604020202020204" pitchFamily="34" charset="0"/>
              </a:rPr>
              <a:t>implement youth protection policies </a:t>
            </a:r>
            <a:r>
              <a:rPr lang="en-US" sz="1600" dirty="0">
                <a:latin typeface="Arial" panose="020B0604020202020204" pitchFamily="34" charset="0"/>
                <a:cs typeface="Arial" panose="020B0604020202020204" pitchFamily="34" charset="0"/>
              </a:rPr>
              <a:t>according to local customs. Districts participating in Rotary Youth Exchange must develop and implement youth protection policies as outlined in Rotary Code of Policies section 41.060 Rotary Youth Exchange. </a:t>
            </a:r>
          </a:p>
          <a:p>
            <a:pPr marL="342900" indent="-342900">
              <a:buAutoNum type="arabicPeriod" startAt="4"/>
            </a:pPr>
            <a:r>
              <a:rPr lang="en-US" sz="1600" dirty="0">
                <a:latin typeface="Arial" panose="020B0604020202020204" pitchFamily="34" charset="0"/>
                <a:cs typeface="Arial" panose="020B0604020202020204" pitchFamily="34" charset="0"/>
              </a:rPr>
              <a:t>Districts participating in any youth program should </a:t>
            </a:r>
            <a:r>
              <a:rPr lang="en-US" sz="1600" b="1" dirty="0">
                <a:solidFill>
                  <a:srgbClr val="CC3300"/>
                </a:solidFill>
                <a:latin typeface="Arial" panose="020B0604020202020204" pitchFamily="34" charset="0"/>
                <a:cs typeface="Arial" panose="020B0604020202020204" pitchFamily="34" charset="0"/>
              </a:rPr>
              <a:t>appoint youth protection officer</a:t>
            </a:r>
            <a:r>
              <a:rPr lang="en-US" sz="1600" dirty="0">
                <a:latin typeface="Arial" panose="020B0604020202020204" pitchFamily="34" charset="0"/>
                <a:cs typeface="Arial" panose="020B0604020202020204" pitchFamily="34" charset="0"/>
              </a:rPr>
              <a:t>. The youth protection officer should advise clubs and the district related to abuse and harassment prevention, assist districts to manage risks that impact the safety of youth, should have professional experience in counseling, social work, law, law enforcement, or child development, and may be a Rotarian or non-Rotarian. </a:t>
            </a:r>
          </a:p>
          <a:p>
            <a:pPr marL="342900" indent="-342900">
              <a:buAutoNum type="arabicPeriod" startAt="5"/>
            </a:pPr>
            <a:r>
              <a:rPr lang="en-US" sz="1600" dirty="0">
                <a:latin typeface="Arial" panose="020B0604020202020204" pitchFamily="34" charset="0"/>
                <a:cs typeface="Arial" panose="020B0604020202020204" pitchFamily="34" charset="0"/>
              </a:rPr>
              <a:t>All </a:t>
            </a:r>
            <a:r>
              <a:rPr lang="en-US" sz="1600" b="1" dirty="0">
                <a:solidFill>
                  <a:srgbClr val="CC3300"/>
                </a:solidFill>
                <a:latin typeface="Arial" panose="020B0604020202020204" pitchFamily="34" charset="0"/>
                <a:cs typeface="Arial" panose="020B0604020202020204" pitchFamily="34" charset="0"/>
              </a:rPr>
              <a:t>allegations of abuse or harassment shall be reported</a:t>
            </a:r>
            <a:r>
              <a:rPr lang="en-US" sz="1600" dirty="0">
                <a:solidFill>
                  <a:srgbClr val="FF0000"/>
                </a:solidFill>
                <a:latin typeface="Arial" panose="020B0604020202020204" pitchFamily="34" charset="0"/>
                <a:cs typeface="Arial" panose="020B0604020202020204" pitchFamily="34" charset="0"/>
              </a:rPr>
              <a:t> </a:t>
            </a:r>
            <a:r>
              <a:rPr lang="en-US" sz="1600" b="1" dirty="0">
                <a:solidFill>
                  <a:srgbClr val="CC3300"/>
                </a:solidFill>
                <a:latin typeface="Arial" panose="020B0604020202020204" pitchFamily="34" charset="0"/>
                <a:cs typeface="Arial" panose="020B0604020202020204" pitchFamily="34" charset="0"/>
              </a:rPr>
              <a:t>to RI within 72 hours </a:t>
            </a:r>
            <a:r>
              <a:rPr lang="en-US" sz="1600" dirty="0">
                <a:latin typeface="Arial" panose="020B0604020202020204" pitchFamily="34" charset="0"/>
                <a:cs typeface="Arial" panose="020B0604020202020204" pitchFamily="34" charset="0"/>
              </a:rPr>
              <a:t>of learning of the incident. Failure to report incidents to RI within 72 hours may result in suspension of the district’s Youth Exchange certification. Where there is sufficient evidence that an individual, club, or district knowingly failed to report as required, the general secretary may determine whether and/or the extent to which involved parties may continue to be eligible to participate in Rotary’s youth programs, or whether additional sanctions may be necessary, including but not limited to requiring the club to terminate an individual’s membership. </a:t>
            </a:r>
          </a:p>
          <a:p>
            <a:r>
              <a:rPr lang="en-US" sz="1600" dirty="0">
                <a:latin typeface="Arial" panose="020B0604020202020204" pitchFamily="34" charset="0"/>
                <a:cs typeface="Arial" panose="020B0604020202020204" pitchFamily="34" charset="0"/>
              </a:rPr>
              <a:t>6.   </a:t>
            </a:r>
            <a:r>
              <a:rPr lang="en-US" sz="1600" b="1" dirty="0">
                <a:solidFill>
                  <a:srgbClr val="C00000"/>
                </a:solidFill>
                <a:latin typeface="Arial" panose="020B0604020202020204" pitchFamily="34" charset="0"/>
                <a:cs typeface="Arial" panose="020B0604020202020204" pitchFamily="34" charset="0"/>
              </a:rPr>
              <a:t>Any</a:t>
            </a:r>
            <a:r>
              <a:rPr lang="en-US" sz="1600" dirty="0">
                <a:latin typeface="Arial" panose="020B0604020202020204" pitchFamily="34" charset="0"/>
                <a:cs typeface="Arial" panose="020B0604020202020204" pitchFamily="34" charset="0"/>
              </a:rPr>
              <a:t> </a:t>
            </a:r>
            <a:r>
              <a:rPr lang="en-US" sz="1600" b="1" dirty="0">
                <a:solidFill>
                  <a:srgbClr val="CC3300"/>
                </a:solidFill>
                <a:latin typeface="Arial" panose="020B0604020202020204" pitchFamily="34" charset="0"/>
                <a:cs typeface="Arial" panose="020B0604020202020204" pitchFamily="34" charset="0"/>
              </a:rPr>
              <a:t>allegation of abuse must be immediately reported to the appropriate law</a:t>
            </a:r>
          </a:p>
          <a:p>
            <a:r>
              <a:rPr lang="en-US" sz="1600" dirty="0">
                <a:latin typeface="Arial" panose="020B0604020202020204" pitchFamily="34" charset="0"/>
                <a:cs typeface="Arial" panose="020B0604020202020204" pitchFamily="34" charset="0"/>
              </a:rPr>
              <a:t>      </a:t>
            </a:r>
            <a:r>
              <a:rPr lang="en-US" sz="1600" b="1" dirty="0">
                <a:solidFill>
                  <a:srgbClr val="C00000"/>
                </a:solidFill>
                <a:latin typeface="Arial" panose="020B0604020202020204" pitchFamily="34" charset="0"/>
                <a:cs typeface="Arial" panose="020B0604020202020204" pitchFamily="34" charset="0"/>
              </a:rPr>
              <a:t>enforcement agency</a:t>
            </a:r>
            <a:r>
              <a:rPr lang="en-US" sz="1600" dirty="0">
                <a:latin typeface="Arial" panose="020B0604020202020204" pitchFamily="34" charset="0"/>
                <a:cs typeface="Arial" panose="020B0604020202020204" pitchFamily="34" charset="0"/>
              </a:rPr>
              <a:t>, in accordance with RI’s zero-tolerance policy. All law </a:t>
            </a:r>
          </a:p>
          <a:p>
            <a:r>
              <a:rPr lang="en-US" sz="1600" dirty="0">
                <a:latin typeface="Arial" panose="020B0604020202020204" pitchFamily="34" charset="0"/>
                <a:cs typeface="Arial" panose="020B0604020202020204" pitchFamily="34" charset="0"/>
              </a:rPr>
              <a:t>      enforcement reviews must be conducted by legal authorities that are not affiliated </a:t>
            </a:r>
          </a:p>
          <a:p>
            <a:r>
              <a:rPr lang="en-US" sz="1600" dirty="0">
                <a:latin typeface="Arial" panose="020B0604020202020204" pitchFamily="34" charset="0"/>
                <a:cs typeface="Arial" panose="020B0604020202020204" pitchFamily="34" charset="0"/>
              </a:rPr>
              <a:t>      with Rotary. </a:t>
            </a:r>
            <a:endParaRPr lang="en-US" dirty="0"/>
          </a:p>
        </p:txBody>
      </p:sp>
      <p:sp>
        <p:nvSpPr>
          <p:cNvPr id="2" name="Slide Number Placeholder 1">
            <a:extLst>
              <a:ext uri="{FF2B5EF4-FFF2-40B4-BE49-F238E27FC236}">
                <a16:creationId xmlns:a16="http://schemas.microsoft.com/office/drawing/2014/main" id="{52D9BBC7-A650-CF3F-6453-F167AD7AB663}"/>
              </a:ext>
            </a:extLst>
          </p:cNvPr>
          <p:cNvSpPr>
            <a:spLocks noGrp="1"/>
          </p:cNvSpPr>
          <p:nvPr>
            <p:ph type="sldNum" sz="quarter" idx="12"/>
          </p:nvPr>
        </p:nvSpPr>
        <p:spPr/>
        <p:txBody>
          <a:bodyPr/>
          <a:lstStyle/>
          <a:p>
            <a:fld id="{884E0491-8496-4219-94F5-CC772E6D4817}" type="slidenum">
              <a:rPr lang="en-US" smtClean="0"/>
              <a:t>3</a:t>
            </a:fld>
            <a:endParaRPr lang="en-US" dirty="0"/>
          </a:p>
        </p:txBody>
      </p:sp>
    </p:spTree>
    <p:extLst>
      <p:ext uri="{BB962C8B-B14F-4D97-AF65-F5344CB8AC3E}">
        <p14:creationId xmlns:p14="http://schemas.microsoft.com/office/powerpoint/2010/main" val="2774616290"/>
      </p:ext>
    </p:extLst>
  </p:cSld>
  <p:clrMapOvr>
    <a:masterClrMapping/>
  </p:clrMapOvr>
  <mc:AlternateContent xmlns:mc="http://schemas.openxmlformats.org/markup-compatibility/2006" xmlns:p14="http://schemas.microsoft.com/office/powerpoint/2010/main">
    <mc:Choice Requires="p14">
      <p:transition spd="slow" p14:dur="2000" advTm="2821"/>
    </mc:Choice>
    <mc:Fallback xmlns="">
      <p:transition spd="slow" advTm="282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060A7-61C3-4FE6-A405-B3C81312B23A}"/>
              </a:ext>
            </a:extLst>
          </p:cNvPr>
          <p:cNvSpPr txBox="1"/>
          <p:nvPr/>
        </p:nvSpPr>
        <p:spPr>
          <a:xfrm>
            <a:off x="107302" y="0"/>
            <a:ext cx="8929396" cy="1846659"/>
          </a:xfrm>
          <a:prstGeom prst="rect">
            <a:avLst/>
          </a:prstGeom>
          <a:noFill/>
        </p:spPr>
        <p:txBody>
          <a:bodyPr wrap="square" rtlCol="0">
            <a:spAutoFit/>
          </a:bodyPr>
          <a:lstStyle/>
          <a:p>
            <a:r>
              <a:rPr lang="en-US" sz="2400" dirty="0"/>
              <a:t>        You received an e-mail from a Rotary Club President--who says that a member who occasionally volunteers for Youth Exchange activities--has been stalking another adult  Club member and sending that member lewd photos. </a:t>
            </a:r>
            <a:r>
              <a:rPr lang="en-US" sz="2400" b="1" dirty="0">
                <a:solidFill>
                  <a:srgbClr val="C00000"/>
                </a:solidFill>
              </a:rPr>
              <a:t>WHAT SHOULD YOU DO?</a:t>
            </a:r>
          </a:p>
          <a:p>
            <a:endParaRPr lang="en-US" dirty="0"/>
          </a:p>
        </p:txBody>
      </p:sp>
      <p:sp>
        <p:nvSpPr>
          <p:cNvPr id="4" name="TextBox 3">
            <a:extLst>
              <a:ext uri="{FF2B5EF4-FFF2-40B4-BE49-F238E27FC236}">
                <a16:creationId xmlns:a16="http://schemas.microsoft.com/office/drawing/2014/main" id="{4C71B829-D803-41C7-A41C-FD84F909B4FF}"/>
              </a:ext>
            </a:extLst>
          </p:cNvPr>
          <p:cNvSpPr txBox="1"/>
          <p:nvPr/>
        </p:nvSpPr>
        <p:spPr>
          <a:xfrm>
            <a:off x="0" y="1595021"/>
            <a:ext cx="8929396" cy="5262979"/>
          </a:xfrm>
          <a:prstGeom prst="rect">
            <a:avLst/>
          </a:prstGeom>
          <a:noFill/>
        </p:spPr>
        <p:txBody>
          <a:bodyPr wrap="square" rtlCol="0">
            <a:spAutoFit/>
          </a:bodyPr>
          <a:lstStyle/>
          <a:p>
            <a:r>
              <a:rPr lang="en-US" sz="2000" dirty="0"/>
              <a:t>     </a:t>
            </a:r>
            <a:r>
              <a:rPr lang="en-US" sz="2400" dirty="0"/>
              <a:t>a) Tell the Club President that this is a private matter between two adult Rotarians.  There’s no youth protection issue because the allegations don’t involve a young person. </a:t>
            </a:r>
          </a:p>
          <a:p>
            <a:r>
              <a:rPr lang="en-US" sz="2400" dirty="0"/>
              <a:t>     b) Ask the Club President if they think that the accusations are true. Because the  person accused of inappropriate behavior doesn’t have an official leadership role in the program and has limited contact with participants—they should be allowed to continue working with young people, in Rotary.</a:t>
            </a:r>
          </a:p>
          <a:p>
            <a:r>
              <a:rPr lang="en-US" sz="2400" dirty="0"/>
              <a:t>     c) Address this incident according to Rotary’s adult abuse and harassment policy;  report the matter to Rotary International; and prohibit the person from working with young people until the matter is resolved.</a:t>
            </a:r>
          </a:p>
          <a:p>
            <a:r>
              <a:rPr lang="en-US" sz="2400" dirty="0"/>
              <a:t>     d) Ask the Club President for an opinion about whether the person accused of  wrongdoing is suitable to work with Youth.</a:t>
            </a:r>
          </a:p>
        </p:txBody>
      </p:sp>
      <p:sp>
        <p:nvSpPr>
          <p:cNvPr id="2" name="Slide Number Placeholder 1">
            <a:extLst>
              <a:ext uri="{FF2B5EF4-FFF2-40B4-BE49-F238E27FC236}">
                <a16:creationId xmlns:a16="http://schemas.microsoft.com/office/drawing/2014/main" id="{59C1C523-3D55-8D19-E6B5-147CBBFF049A}"/>
              </a:ext>
            </a:extLst>
          </p:cNvPr>
          <p:cNvSpPr>
            <a:spLocks noGrp="1"/>
          </p:cNvSpPr>
          <p:nvPr>
            <p:ph type="sldNum" sz="quarter" idx="12"/>
          </p:nvPr>
        </p:nvSpPr>
        <p:spPr/>
        <p:txBody>
          <a:bodyPr/>
          <a:lstStyle/>
          <a:p>
            <a:fld id="{884E0491-8496-4219-94F5-CC772E6D4817}" type="slidenum">
              <a:rPr lang="en-US" smtClean="0"/>
              <a:t>30</a:t>
            </a:fld>
            <a:endParaRPr lang="en-US" dirty="0"/>
          </a:p>
        </p:txBody>
      </p:sp>
    </p:spTree>
    <p:custDataLst>
      <p:tags r:id="rId1"/>
    </p:custDataLst>
    <p:extLst>
      <p:ext uri="{BB962C8B-B14F-4D97-AF65-F5344CB8AC3E}">
        <p14:creationId xmlns:p14="http://schemas.microsoft.com/office/powerpoint/2010/main" val="4234454723"/>
      </p:ext>
    </p:extLst>
  </p:cSld>
  <p:clrMapOvr>
    <a:masterClrMapping/>
  </p:clrMapOvr>
  <mc:AlternateContent xmlns:mc="http://schemas.openxmlformats.org/markup-compatibility/2006" xmlns:p14="http://schemas.microsoft.com/office/powerpoint/2010/main">
    <mc:Choice Requires="p14">
      <p:transition spd="slow" p14:dur="2000" advTm="57464"/>
    </mc:Choice>
    <mc:Fallback xmlns="">
      <p:transition spd="slow" advTm="5746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D4A0A1-5ED0-1A6C-502A-A2E742A4A0C9}"/>
              </a:ext>
            </a:extLst>
          </p:cNvPr>
          <p:cNvSpPr>
            <a:spLocks noGrp="1"/>
          </p:cNvSpPr>
          <p:nvPr>
            <p:ph type="sldNum" sz="quarter" idx="12"/>
          </p:nvPr>
        </p:nvSpPr>
        <p:spPr/>
        <p:txBody>
          <a:bodyPr/>
          <a:lstStyle/>
          <a:p>
            <a:fld id="{884E0491-8496-4219-94F5-CC772E6D4817}" type="slidenum">
              <a:rPr lang="en-US" smtClean="0"/>
              <a:t>31</a:t>
            </a:fld>
            <a:endParaRPr lang="en-US" dirty="0"/>
          </a:p>
        </p:txBody>
      </p:sp>
      <p:sp>
        <p:nvSpPr>
          <p:cNvPr id="4" name="TextBox 3">
            <a:extLst>
              <a:ext uri="{FF2B5EF4-FFF2-40B4-BE49-F238E27FC236}">
                <a16:creationId xmlns:a16="http://schemas.microsoft.com/office/drawing/2014/main" id="{908A9C4E-59C5-F972-67BD-7B02F429BABB}"/>
              </a:ext>
            </a:extLst>
          </p:cNvPr>
          <p:cNvSpPr txBox="1"/>
          <p:nvPr/>
        </p:nvSpPr>
        <p:spPr>
          <a:xfrm>
            <a:off x="542925" y="1235315"/>
            <a:ext cx="7972425" cy="4421723"/>
          </a:xfrm>
          <a:prstGeom prst="rect">
            <a:avLst/>
          </a:prstGeom>
          <a:noFill/>
        </p:spPr>
        <p:txBody>
          <a:bodyPr wrap="square">
            <a:spAutoFit/>
          </a:bodyPr>
          <a:lstStyle/>
          <a:p>
            <a:pPr marL="0" marR="0">
              <a:lnSpc>
                <a:spcPct val="107000"/>
              </a:lnSpc>
              <a:spcBef>
                <a:spcPts val="0"/>
              </a:spcBef>
              <a:spcAft>
                <a:spcPts val="0"/>
              </a:spcAft>
            </a:pPr>
            <a:r>
              <a:rPr lang="en-US" sz="2400" kern="1200" dirty="0">
                <a:solidFill>
                  <a:srgbClr val="000000"/>
                </a:solidFill>
                <a:effectLst/>
                <a:latin typeface="+mj-lt"/>
                <a:ea typeface="Times New Roman" panose="02020603050405020304" pitchFamily="18" charset="0"/>
                <a:cs typeface="Aptos Display" panose="020B0004020202020204" pitchFamily="34" charset="0"/>
              </a:rPr>
              <a:t>S31 You received an e-mail from a Rotary Club President who says that a member who occasionally volunteers for Youth Exchange activities has been stalking another adult Club member and sending that member lewd photos. </a:t>
            </a:r>
            <a:r>
              <a:rPr lang="en-US" sz="2400" kern="1200" dirty="0">
                <a:solidFill>
                  <a:srgbClr val="C00000"/>
                </a:solidFill>
                <a:effectLst/>
                <a:latin typeface="+mj-lt"/>
                <a:ea typeface="Times New Roman" panose="02020603050405020304" pitchFamily="18" charset="0"/>
                <a:cs typeface="Aptos Display" panose="020B0004020202020204" pitchFamily="34" charset="0"/>
              </a:rPr>
              <a:t>WHAT SHOULD YOU DO?</a:t>
            </a:r>
          </a:p>
          <a:p>
            <a:pPr marL="0" marR="0">
              <a:lnSpc>
                <a:spcPct val="107000"/>
              </a:lnSpc>
              <a:spcBef>
                <a:spcPts val="0"/>
              </a:spcBef>
              <a:spcAft>
                <a:spcPts val="0"/>
              </a:spcAft>
            </a:pPr>
            <a:r>
              <a:rPr lang="en-US" sz="2400" kern="100" dirty="0">
                <a:solidFill>
                  <a:srgbClr val="C00000"/>
                </a:solidFill>
                <a:effectLst/>
                <a:latin typeface="+mj-lt"/>
                <a:ea typeface="Aptos" panose="020B0004020202020204" pitchFamily="34" charset="0"/>
                <a:cs typeface="Times New Roman" panose="02020603050405020304" pitchFamily="18" charset="0"/>
              </a:rPr>
              <a:t>C.</a:t>
            </a:r>
          </a:p>
          <a:p>
            <a:pPr marL="0" marR="0">
              <a:lnSpc>
                <a:spcPct val="107000"/>
              </a:lnSpc>
              <a:spcBef>
                <a:spcPts val="0"/>
              </a:spcBef>
              <a:spcAft>
                <a:spcPts val="0"/>
              </a:spcAft>
            </a:pPr>
            <a:r>
              <a:rPr lang="en-US" sz="2400" kern="1200" dirty="0">
                <a:solidFill>
                  <a:srgbClr val="C00000"/>
                </a:solidFill>
                <a:effectLst/>
                <a:latin typeface="+mj-lt"/>
                <a:ea typeface="Times New Roman" panose="02020603050405020304" pitchFamily="18" charset="0"/>
                <a:cs typeface="Aptos Display" panose="020B0004020202020204" pitchFamily="34" charset="0"/>
              </a:rPr>
              <a:t>Address this incident according to Rotary’s adult abuse and harassment policy i.e., zero-tolerance, conduct an independent and thorough investigation and remove  perpetrator from all contact with youth until the matter is resolved. Report to authorities.</a:t>
            </a:r>
            <a:endParaRPr lang="en-US" sz="2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7100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060A7-61C3-4FE6-A405-B3C81312B23A}"/>
              </a:ext>
            </a:extLst>
          </p:cNvPr>
          <p:cNvSpPr txBox="1"/>
          <p:nvPr/>
        </p:nvSpPr>
        <p:spPr>
          <a:xfrm>
            <a:off x="160682" y="212533"/>
            <a:ext cx="8876016" cy="2215991"/>
          </a:xfrm>
          <a:prstGeom prst="rect">
            <a:avLst/>
          </a:prstGeom>
          <a:noFill/>
        </p:spPr>
        <p:txBody>
          <a:bodyPr wrap="square" rtlCol="0">
            <a:spAutoFit/>
          </a:bodyPr>
          <a:lstStyle/>
          <a:p>
            <a:r>
              <a:rPr lang="en-US" sz="2400" dirty="0"/>
              <a:t>An Interact advisor is mentoring an Interact Club member], and they often spend time alone.  At a recent event, you notice them apart from the group, standing very close—touching and whispering to each other. You’re concerned that their relationship may be </a:t>
            </a:r>
          </a:p>
          <a:p>
            <a:r>
              <a:rPr lang="en-US" sz="2400" dirty="0"/>
              <a:t>inappropriate. </a:t>
            </a:r>
            <a:r>
              <a:rPr lang="en-US" sz="2400" b="1" dirty="0">
                <a:solidFill>
                  <a:srgbClr val="C00000"/>
                </a:solidFill>
              </a:rPr>
              <a:t>WHAT SHOULD YOU DO?</a:t>
            </a:r>
          </a:p>
          <a:p>
            <a:endParaRPr lang="en-US" dirty="0"/>
          </a:p>
        </p:txBody>
      </p:sp>
      <p:sp>
        <p:nvSpPr>
          <p:cNvPr id="4" name="TextBox 3">
            <a:extLst>
              <a:ext uri="{FF2B5EF4-FFF2-40B4-BE49-F238E27FC236}">
                <a16:creationId xmlns:a16="http://schemas.microsoft.com/office/drawing/2014/main" id="{4C71B829-D803-41C7-A41C-FD84F909B4FF}"/>
              </a:ext>
            </a:extLst>
          </p:cNvPr>
          <p:cNvSpPr txBox="1"/>
          <p:nvPr/>
        </p:nvSpPr>
        <p:spPr>
          <a:xfrm>
            <a:off x="107302" y="2588796"/>
            <a:ext cx="8929396" cy="3785652"/>
          </a:xfrm>
          <a:prstGeom prst="rect">
            <a:avLst/>
          </a:prstGeom>
          <a:noFill/>
        </p:spPr>
        <p:txBody>
          <a:bodyPr wrap="square" rtlCol="0">
            <a:spAutoFit/>
          </a:bodyPr>
          <a:lstStyle/>
          <a:p>
            <a:r>
              <a:rPr lang="en-US" sz="2400" dirty="0"/>
              <a:t>     a) Nothing. They’re in public and not doing anything that is illegal; so it’s not your place to intervene.</a:t>
            </a:r>
          </a:p>
          <a:p>
            <a:r>
              <a:rPr lang="en-US" sz="2400" dirty="0"/>
              <a:t>     b) Ask the Interact Club advisor privately--if there is a sexual relationship with the student.</a:t>
            </a:r>
          </a:p>
          <a:p>
            <a:r>
              <a:rPr lang="en-US" sz="2400" dirty="0"/>
              <a:t>     c) Talk to the advisor. Describe the behavior that you observed. Tell the Club President about it and suggest the President monitor the advisor’s behavior.</a:t>
            </a:r>
          </a:p>
          <a:p>
            <a:r>
              <a:rPr lang="en-US" sz="2400" dirty="0"/>
              <a:t>     d) Tell the student that the behavior that you observed is inappropriate and encourage them to report any abuse or harassment, right away.</a:t>
            </a:r>
          </a:p>
        </p:txBody>
      </p:sp>
      <p:sp>
        <p:nvSpPr>
          <p:cNvPr id="2" name="Slide Number Placeholder 1">
            <a:extLst>
              <a:ext uri="{FF2B5EF4-FFF2-40B4-BE49-F238E27FC236}">
                <a16:creationId xmlns:a16="http://schemas.microsoft.com/office/drawing/2014/main" id="{857C72B3-D44E-8110-E422-0D2BE84BA8EC}"/>
              </a:ext>
            </a:extLst>
          </p:cNvPr>
          <p:cNvSpPr>
            <a:spLocks noGrp="1"/>
          </p:cNvSpPr>
          <p:nvPr>
            <p:ph type="sldNum" sz="quarter" idx="12"/>
          </p:nvPr>
        </p:nvSpPr>
        <p:spPr/>
        <p:txBody>
          <a:bodyPr/>
          <a:lstStyle/>
          <a:p>
            <a:fld id="{884E0491-8496-4219-94F5-CC772E6D4817}" type="slidenum">
              <a:rPr lang="en-US" smtClean="0"/>
              <a:t>32</a:t>
            </a:fld>
            <a:endParaRPr lang="en-US" dirty="0"/>
          </a:p>
        </p:txBody>
      </p:sp>
    </p:spTree>
    <p:custDataLst>
      <p:tags r:id="rId1"/>
    </p:custDataLst>
    <p:extLst>
      <p:ext uri="{BB962C8B-B14F-4D97-AF65-F5344CB8AC3E}">
        <p14:creationId xmlns:p14="http://schemas.microsoft.com/office/powerpoint/2010/main" val="1857759525"/>
      </p:ext>
    </p:extLst>
  </p:cSld>
  <p:clrMapOvr>
    <a:masterClrMapping/>
  </p:clrMapOvr>
  <mc:AlternateContent xmlns:mc="http://schemas.openxmlformats.org/markup-compatibility/2006" xmlns:p14="http://schemas.microsoft.com/office/powerpoint/2010/main">
    <mc:Choice Requires="p14">
      <p:transition spd="slow" p14:dur="2000" advTm="58953"/>
    </mc:Choice>
    <mc:Fallback xmlns="">
      <p:transition spd="slow" advTm="5895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110ED6-AA96-D9E1-9444-7EF49F3071C8}"/>
              </a:ext>
            </a:extLst>
          </p:cNvPr>
          <p:cNvSpPr>
            <a:spLocks noGrp="1"/>
          </p:cNvSpPr>
          <p:nvPr>
            <p:ph type="sldNum" sz="quarter" idx="12"/>
          </p:nvPr>
        </p:nvSpPr>
        <p:spPr/>
        <p:txBody>
          <a:bodyPr/>
          <a:lstStyle/>
          <a:p>
            <a:fld id="{884E0491-8496-4219-94F5-CC772E6D4817}" type="slidenum">
              <a:rPr lang="en-US" smtClean="0"/>
              <a:t>33</a:t>
            </a:fld>
            <a:endParaRPr lang="en-US" dirty="0"/>
          </a:p>
        </p:txBody>
      </p:sp>
      <p:sp>
        <p:nvSpPr>
          <p:cNvPr id="4" name="TextBox 3">
            <a:extLst>
              <a:ext uri="{FF2B5EF4-FFF2-40B4-BE49-F238E27FC236}">
                <a16:creationId xmlns:a16="http://schemas.microsoft.com/office/drawing/2014/main" id="{97E6088A-06E5-09E6-3364-7C81D1CB1BED}"/>
              </a:ext>
            </a:extLst>
          </p:cNvPr>
          <p:cNvSpPr txBox="1"/>
          <p:nvPr/>
        </p:nvSpPr>
        <p:spPr>
          <a:xfrm>
            <a:off x="310243" y="612845"/>
            <a:ext cx="8637813" cy="5262979"/>
          </a:xfrm>
          <a:prstGeom prst="rect">
            <a:avLst/>
          </a:prstGeom>
          <a:noFill/>
        </p:spPr>
        <p:txBody>
          <a:bodyPr wrap="square">
            <a:spAutoFit/>
          </a:bodyPr>
          <a:lstStyle/>
          <a:p>
            <a:pPr marL="0" marR="0">
              <a:spcBef>
                <a:spcPts val="0"/>
              </a:spcBef>
              <a:spcAft>
                <a:spcPts val="0"/>
              </a:spcAft>
            </a:pPr>
            <a:r>
              <a:rPr lang="en-US" sz="2400" kern="1200" dirty="0">
                <a:solidFill>
                  <a:srgbClr val="000000"/>
                </a:solidFill>
                <a:effectLst/>
                <a:latin typeface="+mj-lt"/>
                <a:ea typeface="Times New Roman" panose="02020603050405020304" pitchFamily="18" charset="0"/>
                <a:cs typeface="Aptos Display" panose="020B0004020202020204" pitchFamily="34" charset="0"/>
              </a:rPr>
              <a:t>S33 An Interact advisor is [mentoring an Interact Club member], and they often spend time alone.  At a recent event, you notice them apart from the group, standing very close, touching, and whispering to each other. You’re concerned that their relationship may be inappropriate. </a:t>
            </a:r>
            <a:r>
              <a:rPr lang="en-US" sz="2400" kern="1200" dirty="0">
                <a:solidFill>
                  <a:srgbClr val="C00000"/>
                </a:solidFill>
                <a:effectLst/>
                <a:latin typeface="+mj-lt"/>
                <a:ea typeface="Times New Roman" panose="02020603050405020304" pitchFamily="18" charset="0"/>
                <a:cs typeface="Aptos Display" panose="020B0004020202020204" pitchFamily="34" charset="0"/>
              </a:rPr>
              <a:t>WHAT SHOULD YOU DO?</a:t>
            </a:r>
          </a:p>
          <a:p>
            <a:pPr marL="0" marR="0">
              <a:spcBef>
                <a:spcPts val="0"/>
              </a:spcBef>
              <a:spcAft>
                <a:spcPts val="0"/>
              </a:spcAft>
            </a:pPr>
            <a:r>
              <a:rPr lang="en-US" sz="2400" dirty="0">
                <a:solidFill>
                  <a:srgbClr val="C00000"/>
                </a:solidFill>
                <a:effectLst/>
                <a:latin typeface="+mj-lt"/>
                <a:ea typeface="Times New Roman" panose="02020603050405020304" pitchFamily="18" charset="0"/>
              </a:rPr>
              <a:t>C.</a:t>
            </a:r>
          </a:p>
          <a:p>
            <a:pPr marL="0" marR="0">
              <a:spcBef>
                <a:spcPts val="0"/>
              </a:spcBef>
              <a:spcAft>
                <a:spcPts val="0"/>
              </a:spcAft>
            </a:pPr>
            <a:r>
              <a:rPr lang="en-US" sz="2400" kern="1200" dirty="0">
                <a:solidFill>
                  <a:srgbClr val="C00000"/>
                </a:solidFill>
                <a:effectLst/>
                <a:latin typeface="+mj-lt"/>
                <a:ea typeface="Times New Roman" panose="02020603050405020304" pitchFamily="18" charset="0"/>
                <a:cs typeface="Aptos Display" panose="020B0004020202020204" pitchFamily="34" charset="0"/>
              </a:rPr>
              <a:t>Talk to the advisor. Describe the behavior you have observed. Although it may be difficult, intervene right away. It teaches others about boundaries and emphasizes that youth protection is a priority. Even more you may be preventing a more serious situation, including sexual abuse or harassment. Tell the Club President about it and suggest the President monitor the advisor’s behavior. Finally, speak with the student to say their safety is important and encourage them to report any abuse or harassment.</a:t>
            </a:r>
            <a:endParaRPr lang="en-US"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4008573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060A7-61C3-4FE6-A405-B3C81312B23A}"/>
              </a:ext>
            </a:extLst>
          </p:cNvPr>
          <p:cNvSpPr txBox="1"/>
          <p:nvPr/>
        </p:nvSpPr>
        <p:spPr>
          <a:xfrm>
            <a:off x="160683" y="212533"/>
            <a:ext cx="8929396" cy="2215991"/>
          </a:xfrm>
          <a:prstGeom prst="rect">
            <a:avLst/>
          </a:prstGeom>
          <a:noFill/>
        </p:spPr>
        <p:txBody>
          <a:bodyPr wrap="square" rtlCol="0">
            <a:spAutoFit/>
          </a:bodyPr>
          <a:lstStyle/>
          <a:p>
            <a:r>
              <a:rPr lang="en-US" sz="2400" dirty="0"/>
              <a:t> A Youth Exchange student (who is usually very outgoing and involved in extracurricular activities), recently has been missing school and spending a lot of time in their room – using social media. You’re worried something is happening—but it could just be homesickness.  </a:t>
            </a:r>
            <a:r>
              <a:rPr lang="en-US" sz="2400" b="1" dirty="0">
                <a:solidFill>
                  <a:srgbClr val="C00000"/>
                </a:solidFill>
              </a:rPr>
              <a:t>WHAT SHOULD YOU DO?</a:t>
            </a:r>
          </a:p>
          <a:p>
            <a:endParaRPr lang="en-US" dirty="0"/>
          </a:p>
        </p:txBody>
      </p:sp>
      <p:sp>
        <p:nvSpPr>
          <p:cNvPr id="4" name="TextBox 3">
            <a:extLst>
              <a:ext uri="{FF2B5EF4-FFF2-40B4-BE49-F238E27FC236}">
                <a16:creationId xmlns:a16="http://schemas.microsoft.com/office/drawing/2014/main" id="{4C71B829-D803-41C7-A41C-FD84F909B4FF}"/>
              </a:ext>
            </a:extLst>
          </p:cNvPr>
          <p:cNvSpPr txBox="1"/>
          <p:nvPr/>
        </p:nvSpPr>
        <p:spPr>
          <a:xfrm>
            <a:off x="107302" y="2428524"/>
            <a:ext cx="8929396" cy="4062651"/>
          </a:xfrm>
          <a:prstGeom prst="rect">
            <a:avLst/>
          </a:prstGeom>
          <a:noFill/>
        </p:spPr>
        <p:txBody>
          <a:bodyPr wrap="square" rtlCol="0">
            <a:spAutoFit/>
          </a:bodyPr>
          <a:lstStyle/>
          <a:p>
            <a:r>
              <a:rPr lang="en-US" sz="2400" dirty="0"/>
              <a:t>     a) Wait for the student to tell you if something happened--because you want to respect his-her privacy.</a:t>
            </a:r>
          </a:p>
          <a:p>
            <a:r>
              <a:rPr lang="en-US" sz="2400" dirty="0"/>
              <a:t>     b) Tell the student that you care about them and are worried that something is wrong. Assure him-her that their safety is your primary concern.</a:t>
            </a:r>
          </a:p>
          <a:p>
            <a:r>
              <a:rPr lang="en-US" sz="2400" dirty="0"/>
              <a:t>     c) Check their phone while they’re at school to see if there are any inappropriate messages.</a:t>
            </a:r>
          </a:p>
          <a:p>
            <a:r>
              <a:rPr lang="en-US" sz="2400" dirty="0"/>
              <a:t>     d) Limit their use of social media and phone time (because they appear to be having behavioral issues and not engaging with people around them).</a:t>
            </a:r>
          </a:p>
          <a:p>
            <a:endParaRPr lang="en-US" dirty="0"/>
          </a:p>
        </p:txBody>
      </p:sp>
      <p:sp>
        <p:nvSpPr>
          <p:cNvPr id="2" name="Slide Number Placeholder 1">
            <a:extLst>
              <a:ext uri="{FF2B5EF4-FFF2-40B4-BE49-F238E27FC236}">
                <a16:creationId xmlns:a16="http://schemas.microsoft.com/office/drawing/2014/main" id="{D6427883-EC44-B321-9111-1A5972D2F959}"/>
              </a:ext>
            </a:extLst>
          </p:cNvPr>
          <p:cNvSpPr>
            <a:spLocks noGrp="1"/>
          </p:cNvSpPr>
          <p:nvPr>
            <p:ph type="sldNum" sz="quarter" idx="12"/>
          </p:nvPr>
        </p:nvSpPr>
        <p:spPr/>
        <p:txBody>
          <a:bodyPr/>
          <a:lstStyle/>
          <a:p>
            <a:fld id="{884E0491-8496-4219-94F5-CC772E6D4817}" type="slidenum">
              <a:rPr lang="en-US" smtClean="0"/>
              <a:t>34</a:t>
            </a:fld>
            <a:endParaRPr lang="en-US" dirty="0"/>
          </a:p>
        </p:txBody>
      </p:sp>
    </p:spTree>
    <p:custDataLst>
      <p:tags r:id="rId1"/>
    </p:custDataLst>
    <p:extLst>
      <p:ext uri="{BB962C8B-B14F-4D97-AF65-F5344CB8AC3E}">
        <p14:creationId xmlns:p14="http://schemas.microsoft.com/office/powerpoint/2010/main" val="884662346"/>
      </p:ext>
    </p:extLst>
  </p:cSld>
  <p:clrMapOvr>
    <a:masterClrMapping/>
  </p:clrMapOvr>
  <mc:AlternateContent xmlns:mc="http://schemas.openxmlformats.org/markup-compatibility/2006" xmlns:p14="http://schemas.microsoft.com/office/powerpoint/2010/main">
    <mc:Choice Requires="p14">
      <p:transition spd="slow" p14:dur="2000" advTm="47440"/>
    </mc:Choice>
    <mc:Fallback xmlns="">
      <p:transition spd="slow" advTm="4744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9E1CD4-898A-97D6-1C51-C07A3A8E58A6}"/>
              </a:ext>
            </a:extLst>
          </p:cNvPr>
          <p:cNvSpPr>
            <a:spLocks noGrp="1"/>
          </p:cNvSpPr>
          <p:nvPr>
            <p:ph type="sldNum" sz="quarter" idx="12"/>
          </p:nvPr>
        </p:nvSpPr>
        <p:spPr/>
        <p:txBody>
          <a:bodyPr/>
          <a:lstStyle/>
          <a:p>
            <a:fld id="{884E0491-8496-4219-94F5-CC772E6D4817}" type="slidenum">
              <a:rPr lang="en-US" smtClean="0"/>
              <a:t>35</a:t>
            </a:fld>
            <a:endParaRPr lang="en-US" dirty="0"/>
          </a:p>
        </p:txBody>
      </p:sp>
      <p:sp>
        <p:nvSpPr>
          <p:cNvPr id="6" name="TextBox 5">
            <a:extLst>
              <a:ext uri="{FF2B5EF4-FFF2-40B4-BE49-F238E27FC236}">
                <a16:creationId xmlns:a16="http://schemas.microsoft.com/office/drawing/2014/main" id="{CF4FBB8F-A7B9-0CD3-EAA9-1774E94420EF}"/>
              </a:ext>
            </a:extLst>
          </p:cNvPr>
          <p:cNvSpPr txBox="1"/>
          <p:nvPr/>
        </p:nvSpPr>
        <p:spPr>
          <a:xfrm>
            <a:off x="371475" y="938243"/>
            <a:ext cx="8401049" cy="4431983"/>
          </a:xfrm>
          <a:prstGeom prst="rect">
            <a:avLst/>
          </a:prstGeom>
          <a:noFill/>
        </p:spPr>
        <p:txBody>
          <a:bodyPr wrap="square">
            <a:spAutoFit/>
          </a:bodyPr>
          <a:lstStyle/>
          <a:p>
            <a:pPr marL="0" marR="0">
              <a:spcBef>
                <a:spcPts val="0"/>
              </a:spcBef>
              <a:spcAft>
                <a:spcPts val="0"/>
              </a:spcAft>
            </a:pPr>
            <a:r>
              <a:rPr lang="en-US" sz="1800" b="1" kern="1200" dirty="0">
                <a:solidFill>
                  <a:srgbClr val="000000"/>
                </a:solidFill>
                <a:effectLst/>
                <a:latin typeface="Aptos Display" panose="020B0004020202020204" pitchFamily="34" charset="0"/>
                <a:ea typeface="Times New Roman" panose="02020603050405020304" pitchFamily="18" charset="0"/>
                <a:cs typeface="Aptos Display" panose="020B0004020202020204" pitchFamily="34" charset="0"/>
              </a:rPr>
              <a:t> </a:t>
            </a:r>
            <a:endParaRPr lang="en-US" sz="2400" dirty="0">
              <a:effectLst/>
              <a:latin typeface="+mj-lt"/>
              <a:ea typeface="Times New Roman" panose="02020603050405020304" pitchFamily="18" charset="0"/>
            </a:endParaRPr>
          </a:p>
          <a:p>
            <a:pPr marL="0" marR="0">
              <a:spcBef>
                <a:spcPts val="0"/>
              </a:spcBef>
              <a:spcAft>
                <a:spcPts val="0"/>
              </a:spcAft>
            </a:pPr>
            <a:r>
              <a:rPr lang="en-US" sz="2400" kern="1200" dirty="0">
                <a:solidFill>
                  <a:srgbClr val="000000"/>
                </a:solidFill>
                <a:effectLst/>
                <a:latin typeface="+mj-lt"/>
                <a:ea typeface="Times New Roman" panose="02020603050405020304" pitchFamily="18" charset="0"/>
                <a:cs typeface="Aptos Display" panose="020B0004020202020204" pitchFamily="34" charset="0"/>
              </a:rPr>
              <a:t>S35 A Youth Exchange student (who is usually very outgoing and involved in extracurricular activities), recently has been missing school and spending a lot of time in their room, using social media. You’re worried something is happening, but it could just be homesickness.  </a:t>
            </a:r>
            <a:r>
              <a:rPr lang="en-US" sz="2400" kern="1200" dirty="0">
                <a:solidFill>
                  <a:srgbClr val="C00000"/>
                </a:solidFill>
                <a:effectLst/>
                <a:latin typeface="+mj-lt"/>
                <a:ea typeface="Times New Roman" panose="02020603050405020304" pitchFamily="18" charset="0"/>
                <a:cs typeface="Aptos Display" panose="020B0004020202020204" pitchFamily="34" charset="0"/>
              </a:rPr>
              <a:t>WHAT SHOULD YOU DO?</a:t>
            </a:r>
          </a:p>
          <a:p>
            <a:pPr marL="0" marR="0">
              <a:spcBef>
                <a:spcPts val="0"/>
              </a:spcBef>
              <a:spcAft>
                <a:spcPts val="0"/>
              </a:spcAft>
            </a:pPr>
            <a:r>
              <a:rPr lang="en-US" sz="2400" dirty="0">
                <a:solidFill>
                  <a:srgbClr val="CC3300"/>
                </a:solidFill>
                <a:effectLst/>
                <a:latin typeface="+mj-lt"/>
                <a:ea typeface="Times New Roman" panose="02020603050405020304" pitchFamily="18" charset="0"/>
              </a:rPr>
              <a:t>B.</a:t>
            </a:r>
          </a:p>
          <a:p>
            <a:pPr marL="0" marR="0">
              <a:spcBef>
                <a:spcPts val="0"/>
              </a:spcBef>
              <a:spcAft>
                <a:spcPts val="0"/>
              </a:spcAft>
            </a:pPr>
            <a:r>
              <a:rPr lang="en-US" sz="2400" kern="1200" dirty="0">
                <a:solidFill>
                  <a:srgbClr val="C00000"/>
                </a:solidFill>
                <a:effectLst/>
                <a:latin typeface="+mj-lt"/>
                <a:ea typeface="Times New Roman" panose="02020603050405020304" pitchFamily="18" charset="0"/>
                <a:cs typeface="Aptos Display" panose="020B0004020202020204" pitchFamily="34" charset="0"/>
              </a:rPr>
              <a:t>Tell the students that you care about them and are worried that something is wrong. Assure him-her that their safety is your primary concern. Communication is key.  Students need to know that their well-being is what is most important to you and that they can talk with you about their concerns</a:t>
            </a:r>
            <a:r>
              <a:rPr lang="en-US" sz="1800" kern="1200" dirty="0">
                <a:solidFill>
                  <a:srgbClr val="C00000"/>
                </a:solidFill>
                <a:effectLst/>
                <a:latin typeface="+mj-lt"/>
                <a:ea typeface="Times New Roman" panose="02020603050405020304" pitchFamily="18" charset="0"/>
                <a:cs typeface="Aptos Display" panose="020B0004020202020204" pitchFamily="34" charset="0"/>
              </a:rPr>
              <a:t>.</a:t>
            </a:r>
            <a:endParaRPr lang="en-US"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418712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060A7-61C3-4FE6-A405-B3C81312B23A}"/>
              </a:ext>
            </a:extLst>
          </p:cNvPr>
          <p:cNvSpPr txBox="1"/>
          <p:nvPr/>
        </p:nvSpPr>
        <p:spPr>
          <a:xfrm>
            <a:off x="0" y="0"/>
            <a:ext cx="8929396" cy="1569660"/>
          </a:xfrm>
          <a:prstGeom prst="rect">
            <a:avLst/>
          </a:prstGeom>
          <a:noFill/>
        </p:spPr>
        <p:txBody>
          <a:bodyPr wrap="square" rtlCol="0">
            <a:spAutoFit/>
          </a:bodyPr>
          <a:lstStyle/>
          <a:p>
            <a:r>
              <a:rPr lang="en-US" sz="2400" dirty="0"/>
              <a:t>  A participant at an overnight RYLA event tells a counselor that they were sexually assaulted, by another participant.  The young person doesn’t want their parents to know—and the camp is scheduled to end, the following day. </a:t>
            </a:r>
            <a:r>
              <a:rPr lang="en-US" sz="2400" b="1" dirty="0">
                <a:solidFill>
                  <a:srgbClr val="C00000"/>
                </a:solidFill>
              </a:rPr>
              <a:t>WHAT SHOULD YOU DO?</a:t>
            </a:r>
          </a:p>
        </p:txBody>
      </p:sp>
      <p:sp>
        <p:nvSpPr>
          <p:cNvPr id="4" name="TextBox 3">
            <a:extLst>
              <a:ext uri="{FF2B5EF4-FFF2-40B4-BE49-F238E27FC236}">
                <a16:creationId xmlns:a16="http://schemas.microsoft.com/office/drawing/2014/main" id="{4C71B829-D803-41C7-A41C-FD84F909B4FF}"/>
              </a:ext>
            </a:extLst>
          </p:cNvPr>
          <p:cNvSpPr txBox="1"/>
          <p:nvPr/>
        </p:nvSpPr>
        <p:spPr>
          <a:xfrm>
            <a:off x="107302" y="1707364"/>
            <a:ext cx="8929396" cy="5539978"/>
          </a:xfrm>
          <a:prstGeom prst="rect">
            <a:avLst/>
          </a:prstGeom>
          <a:noFill/>
        </p:spPr>
        <p:txBody>
          <a:bodyPr wrap="square" rtlCol="0">
            <a:spAutoFit/>
          </a:bodyPr>
          <a:lstStyle/>
          <a:p>
            <a:r>
              <a:rPr lang="en-US" sz="2400" dirty="0"/>
              <a:t>     a) Do nothing--because both camp participants are minors. Therefore, the youth protection policies don’t apply.</a:t>
            </a:r>
          </a:p>
          <a:p>
            <a:r>
              <a:rPr lang="en-US" sz="2400" dirty="0"/>
              <a:t>     b) The participant doesn’t want it reported. Respect their wish for privacy.</a:t>
            </a:r>
          </a:p>
          <a:p>
            <a:r>
              <a:rPr lang="en-US" sz="2400" dirty="0"/>
              <a:t>     c) Make sure that the two participants don’t have contact with each other, and remove the person accused of assault from contact with other participants. Notify law enforcement; inform both participant’s parents or guardians; and submit an incident report to Rotary International-</a:t>
            </a:r>
            <a:r>
              <a:rPr lang="en-US" sz="2400"/>
              <a:t>-within </a:t>
            </a:r>
            <a:r>
              <a:rPr lang="en-US" sz="2400" dirty="0"/>
              <a:t>72 hours.</a:t>
            </a:r>
          </a:p>
          <a:p>
            <a:r>
              <a:rPr lang="en-US" sz="2400" dirty="0"/>
              <a:t>     d) Separate the participants and tell them that what they did was inappropriate. When their parents pick them up, (the next day), tell them. Limit their use of social media and phone time--because they appear to be having behavioral issues and not engaging with people around them. </a:t>
            </a:r>
          </a:p>
          <a:p>
            <a:endParaRPr lang="en-US" dirty="0"/>
          </a:p>
        </p:txBody>
      </p:sp>
      <p:sp>
        <p:nvSpPr>
          <p:cNvPr id="2" name="Slide Number Placeholder 1">
            <a:extLst>
              <a:ext uri="{FF2B5EF4-FFF2-40B4-BE49-F238E27FC236}">
                <a16:creationId xmlns:a16="http://schemas.microsoft.com/office/drawing/2014/main" id="{17177DB8-8AA2-C3B1-575A-DCF32A355F2B}"/>
              </a:ext>
            </a:extLst>
          </p:cNvPr>
          <p:cNvSpPr>
            <a:spLocks noGrp="1"/>
          </p:cNvSpPr>
          <p:nvPr>
            <p:ph type="sldNum" sz="quarter" idx="12"/>
          </p:nvPr>
        </p:nvSpPr>
        <p:spPr/>
        <p:txBody>
          <a:bodyPr/>
          <a:lstStyle/>
          <a:p>
            <a:fld id="{884E0491-8496-4219-94F5-CC772E6D4817}" type="slidenum">
              <a:rPr lang="en-US" smtClean="0"/>
              <a:t>36</a:t>
            </a:fld>
            <a:endParaRPr lang="en-US" dirty="0"/>
          </a:p>
        </p:txBody>
      </p:sp>
    </p:spTree>
    <p:custDataLst>
      <p:tags r:id="rId1"/>
    </p:custDataLst>
    <p:extLst>
      <p:ext uri="{BB962C8B-B14F-4D97-AF65-F5344CB8AC3E}">
        <p14:creationId xmlns:p14="http://schemas.microsoft.com/office/powerpoint/2010/main" val="4167431021"/>
      </p:ext>
    </p:extLst>
  </p:cSld>
  <p:clrMapOvr>
    <a:masterClrMapping/>
  </p:clrMapOvr>
  <mc:AlternateContent xmlns:mc="http://schemas.openxmlformats.org/markup-compatibility/2006" xmlns:p14="http://schemas.microsoft.com/office/powerpoint/2010/main">
    <mc:Choice Requires="p14">
      <p:transition spd="slow" p14:dur="2000" advTm="61386"/>
    </mc:Choice>
    <mc:Fallback xmlns="">
      <p:transition spd="slow" advTm="6138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12AFE9-8AA7-99D8-49D5-5C1F1D1D6A8F}"/>
              </a:ext>
            </a:extLst>
          </p:cNvPr>
          <p:cNvSpPr>
            <a:spLocks noGrp="1"/>
          </p:cNvSpPr>
          <p:nvPr>
            <p:ph type="sldNum" sz="quarter" idx="12"/>
          </p:nvPr>
        </p:nvSpPr>
        <p:spPr/>
        <p:txBody>
          <a:bodyPr/>
          <a:lstStyle/>
          <a:p>
            <a:fld id="{884E0491-8496-4219-94F5-CC772E6D4817}" type="slidenum">
              <a:rPr lang="en-US" smtClean="0"/>
              <a:t>37</a:t>
            </a:fld>
            <a:endParaRPr lang="en-US" dirty="0"/>
          </a:p>
        </p:txBody>
      </p:sp>
      <p:sp>
        <p:nvSpPr>
          <p:cNvPr id="4" name="TextBox 3">
            <a:extLst>
              <a:ext uri="{FF2B5EF4-FFF2-40B4-BE49-F238E27FC236}">
                <a16:creationId xmlns:a16="http://schemas.microsoft.com/office/drawing/2014/main" id="{8D1B3D35-C8A6-6572-9548-C5C9A841FBB7}"/>
              </a:ext>
            </a:extLst>
          </p:cNvPr>
          <p:cNvSpPr txBox="1"/>
          <p:nvPr/>
        </p:nvSpPr>
        <p:spPr>
          <a:xfrm>
            <a:off x="375557" y="1166843"/>
            <a:ext cx="8572499" cy="4524315"/>
          </a:xfrm>
          <a:prstGeom prst="rect">
            <a:avLst/>
          </a:prstGeom>
          <a:noFill/>
        </p:spPr>
        <p:txBody>
          <a:bodyPr wrap="square">
            <a:spAutoFit/>
          </a:bodyPr>
          <a:lstStyle/>
          <a:p>
            <a:pPr marL="0" marR="0">
              <a:spcBef>
                <a:spcPts val="0"/>
              </a:spcBef>
              <a:spcAft>
                <a:spcPts val="0"/>
              </a:spcAft>
            </a:pPr>
            <a:r>
              <a:rPr lang="en-US" sz="2400" dirty="0">
                <a:effectLst/>
                <a:latin typeface="+mj-lt"/>
                <a:ea typeface="Times New Roman" panose="02020603050405020304" pitchFamily="18" charset="0"/>
                <a:cs typeface="Aptos Display" panose="020B0004020202020204" pitchFamily="34" charset="0"/>
              </a:rPr>
              <a:t>S37 </a:t>
            </a:r>
            <a:r>
              <a:rPr lang="en-US" sz="2400" kern="1200" dirty="0">
                <a:solidFill>
                  <a:srgbClr val="000000"/>
                </a:solidFill>
                <a:effectLst/>
                <a:latin typeface="+mj-lt"/>
                <a:ea typeface="Times New Roman" panose="02020603050405020304" pitchFamily="18" charset="0"/>
                <a:cs typeface="Aptos Display" panose="020B0004020202020204" pitchFamily="34" charset="0"/>
              </a:rPr>
              <a:t>A participant at an overnight RYLA event tells you, a counselor, that they were sexually assaulted, by another participant.  The young person doesn’t want their parents to know, and the camp is scheduled to end the following day.   </a:t>
            </a:r>
            <a:r>
              <a:rPr lang="en-US" sz="2400" kern="1200" dirty="0">
                <a:solidFill>
                  <a:srgbClr val="C00000"/>
                </a:solidFill>
                <a:effectLst/>
                <a:latin typeface="+mj-lt"/>
                <a:ea typeface="Times New Roman" panose="02020603050405020304" pitchFamily="18" charset="0"/>
                <a:cs typeface="Aptos Display" panose="020B0004020202020204" pitchFamily="34" charset="0"/>
              </a:rPr>
              <a:t>WHAT SHOULD YOU DO?</a:t>
            </a:r>
          </a:p>
          <a:p>
            <a:pPr marL="0" marR="0">
              <a:spcBef>
                <a:spcPts val="0"/>
              </a:spcBef>
              <a:spcAft>
                <a:spcPts val="0"/>
              </a:spcAft>
            </a:pPr>
            <a:r>
              <a:rPr lang="en-US" sz="2400" dirty="0">
                <a:solidFill>
                  <a:srgbClr val="C00000"/>
                </a:solidFill>
                <a:latin typeface="+mj-lt"/>
                <a:ea typeface="Times New Roman" panose="02020603050405020304" pitchFamily="18" charset="0"/>
              </a:rPr>
              <a:t>C.</a:t>
            </a:r>
            <a:endParaRPr lang="en-US" sz="2400" dirty="0">
              <a:effectLst/>
              <a:latin typeface="+mj-lt"/>
              <a:ea typeface="Times New Roman" panose="02020603050405020304" pitchFamily="18" charset="0"/>
            </a:endParaRPr>
          </a:p>
          <a:p>
            <a:pPr marL="0" marR="0">
              <a:spcBef>
                <a:spcPts val="0"/>
              </a:spcBef>
              <a:spcAft>
                <a:spcPts val="0"/>
              </a:spcAft>
            </a:pPr>
            <a:r>
              <a:rPr lang="en-US" sz="2400" kern="1200" dirty="0">
                <a:solidFill>
                  <a:srgbClr val="C00000"/>
                </a:solidFill>
                <a:effectLst/>
                <a:latin typeface="+mj-lt"/>
                <a:ea typeface="Times New Roman" panose="02020603050405020304" pitchFamily="18" charset="0"/>
                <a:cs typeface="Aptos Display" panose="020B0004020202020204" pitchFamily="34" charset="0"/>
              </a:rPr>
              <a:t>Make sure that the two participants don’t have contact with each other, and remove the person accused of assault from contact with other participants. Notify law enforcement; inform both the participant’s parents or guardians but talk to participant harmed about how this notification will take place, respect their privacy and decision-making power; submit an incident report to Rotary International within 72 hours.</a:t>
            </a:r>
            <a:endParaRPr lang="en-US"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258553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3617B8-3FF3-4FB6-AACB-0DA7C5E9EE9F}"/>
              </a:ext>
            </a:extLst>
          </p:cNvPr>
          <p:cNvSpPr txBox="1"/>
          <p:nvPr/>
        </p:nvSpPr>
        <p:spPr>
          <a:xfrm>
            <a:off x="443484" y="676985"/>
            <a:ext cx="8257032" cy="5078313"/>
          </a:xfrm>
          <a:prstGeom prst="rect">
            <a:avLst/>
          </a:prstGeom>
          <a:solidFill>
            <a:srgbClr val="C1FFE0"/>
          </a:solidFill>
          <a:ln w="76200">
            <a:solidFill>
              <a:srgbClr val="C00000"/>
            </a:solidFill>
          </a:ln>
        </p:spPr>
        <p:txBody>
          <a:bodyPr wrap="square">
            <a:spAutoFit/>
          </a:bodyPr>
          <a:lstStyle/>
          <a:p>
            <a:r>
              <a:rPr lang="en-US" dirty="0"/>
              <a:t>7. In addition to reporting to law enforcement for investigation, an </a:t>
            </a:r>
            <a:r>
              <a:rPr lang="en-US" b="1" dirty="0">
                <a:solidFill>
                  <a:srgbClr val="CC3300"/>
                </a:solidFill>
              </a:rPr>
              <a:t>independent and thorough investigation must be made by the club and district </a:t>
            </a:r>
            <a:r>
              <a:rPr lang="en-US" dirty="0"/>
              <a:t>into any claims of abuse or harassment including a determination for how to prevent a similar situation in the future. </a:t>
            </a:r>
          </a:p>
          <a:p>
            <a:r>
              <a:rPr lang="en-US" dirty="0"/>
              <a:t>8. Any person involved in Rotary against whom an allegation of sexual abuse or harassment is made must be </a:t>
            </a:r>
            <a:r>
              <a:rPr lang="en-US" b="1" dirty="0">
                <a:solidFill>
                  <a:srgbClr val="CC3300"/>
                </a:solidFill>
              </a:rPr>
              <a:t>removed from all contact with youth until the matter is resolved. </a:t>
            </a:r>
          </a:p>
          <a:p>
            <a:r>
              <a:rPr lang="en-US" dirty="0"/>
              <a:t>9. A club must </a:t>
            </a:r>
            <a:r>
              <a:rPr lang="en-US" b="1" dirty="0">
                <a:solidFill>
                  <a:srgbClr val="CC3300"/>
                </a:solidFill>
              </a:rPr>
              <a:t>terminate the membership of any individual who admits to, is convicted of or is otherwise known to have engaged</a:t>
            </a:r>
            <a:r>
              <a:rPr lang="en-US" dirty="0"/>
              <a:t> </a:t>
            </a:r>
            <a:r>
              <a:rPr lang="en-US" b="1" dirty="0">
                <a:solidFill>
                  <a:srgbClr val="C00000"/>
                </a:solidFill>
              </a:rPr>
              <a:t>in sexual abuse or harassment </a:t>
            </a:r>
            <a:r>
              <a:rPr lang="en-US" dirty="0"/>
              <a:t>of youth or youth program participants. A Rotarian or non-Rotary volunteer who admits to, is convicted of, or is otherwise known to have engaged in sexual abuse or sexual harassment or other act of moral turpitude must be prohibited from working with youth in a Rotary context. A club may not grant membership to a person who is known to have engaged in sexual abuse or harassment. (Upon obtaining information that a club has knowingly failed to terminate the membership of such an individual, the RI Board may terminate the club for failure to comply). Rotary Code of Policies 14 April 2020. </a:t>
            </a:r>
          </a:p>
          <a:p>
            <a:endParaRPr lang="en-US" dirty="0"/>
          </a:p>
        </p:txBody>
      </p:sp>
      <p:sp>
        <p:nvSpPr>
          <p:cNvPr id="2" name="Slide Number Placeholder 1">
            <a:extLst>
              <a:ext uri="{FF2B5EF4-FFF2-40B4-BE49-F238E27FC236}">
                <a16:creationId xmlns:a16="http://schemas.microsoft.com/office/drawing/2014/main" id="{67546141-F4A8-E435-EB61-3560288305D5}"/>
              </a:ext>
            </a:extLst>
          </p:cNvPr>
          <p:cNvSpPr>
            <a:spLocks noGrp="1"/>
          </p:cNvSpPr>
          <p:nvPr>
            <p:ph type="sldNum" sz="quarter" idx="12"/>
          </p:nvPr>
        </p:nvSpPr>
        <p:spPr/>
        <p:txBody>
          <a:bodyPr/>
          <a:lstStyle/>
          <a:p>
            <a:fld id="{884E0491-8496-4219-94F5-CC772E6D4817}" type="slidenum">
              <a:rPr lang="en-US" smtClean="0"/>
              <a:t>4</a:t>
            </a:fld>
            <a:endParaRPr lang="en-US" dirty="0"/>
          </a:p>
        </p:txBody>
      </p:sp>
    </p:spTree>
    <p:extLst>
      <p:ext uri="{BB962C8B-B14F-4D97-AF65-F5344CB8AC3E}">
        <p14:creationId xmlns:p14="http://schemas.microsoft.com/office/powerpoint/2010/main" val="3136899638"/>
      </p:ext>
    </p:extLst>
  </p:cSld>
  <p:clrMapOvr>
    <a:masterClrMapping/>
  </p:clrMapOvr>
  <mc:AlternateContent xmlns:mc="http://schemas.openxmlformats.org/markup-compatibility/2006" xmlns:p14="http://schemas.microsoft.com/office/powerpoint/2010/main">
    <mc:Choice Requires="p14">
      <p:transition spd="slow" p14:dur="2000" advTm="2077"/>
    </mc:Choice>
    <mc:Fallback xmlns="">
      <p:transition spd="slow" advTm="20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3617B8-3FF3-4FB6-AACB-0DA7C5E9EE9F}"/>
              </a:ext>
            </a:extLst>
          </p:cNvPr>
          <p:cNvSpPr txBox="1"/>
          <p:nvPr/>
        </p:nvSpPr>
        <p:spPr>
          <a:xfrm>
            <a:off x="269748" y="612844"/>
            <a:ext cx="8604504" cy="5909310"/>
          </a:xfrm>
          <a:prstGeom prst="rect">
            <a:avLst/>
          </a:prstGeom>
          <a:solidFill>
            <a:srgbClr val="C1FFE0"/>
          </a:solidFill>
          <a:ln w="76200">
            <a:solidFill>
              <a:srgbClr val="C00000"/>
            </a:solidFill>
          </a:ln>
        </p:spPr>
        <p:txBody>
          <a:bodyPr wrap="square">
            <a:spAutoFit/>
          </a:bodyPr>
          <a:lstStyle/>
          <a:p>
            <a:r>
              <a:rPr lang="en-US" dirty="0"/>
              <a:t>10. </a:t>
            </a:r>
            <a:r>
              <a:rPr lang="en-US" b="1" dirty="0">
                <a:solidFill>
                  <a:srgbClr val="CC3300"/>
                </a:solidFill>
              </a:rPr>
              <a:t>If an investigation into a claim of sexual abuse or harassment is inconclusive</a:t>
            </a:r>
            <a:r>
              <a:rPr lang="en-US" dirty="0"/>
              <a:t>, then, for the safety of youth participants and the protection of the accused, </a:t>
            </a:r>
            <a:r>
              <a:rPr lang="en-US" b="1" dirty="0">
                <a:solidFill>
                  <a:srgbClr val="CC3300"/>
                </a:solidFill>
              </a:rPr>
              <a:t>additional safeguards </a:t>
            </a:r>
            <a:r>
              <a:rPr lang="en-US" dirty="0"/>
              <a:t>must be put in place </a:t>
            </a:r>
            <a:r>
              <a:rPr lang="en-US" b="1" dirty="0">
                <a:solidFill>
                  <a:srgbClr val="CC3300"/>
                </a:solidFill>
              </a:rPr>
              <a:t>to assure the protection </a:t>
            </a:r>
            <a:r>
              <a:rPr lang="en-US" dirty="0"/>
              <a:t>of any youth with whom the individual may have future contact. If there are </a:t>
            </a:r>
            <a:r>
              <a:rPr lang="en-US" b="1" dirty="0">
                <a:solidFill>
                  <a:srgbClr val="C00000"/>
                </a:solidFill>
              </a:rPr>
              <a:t>subsequent claims </a:t>
            </a:r>
            <a:r>
              <a:rPr lang="en-US" dirty="0"/>
              <a:t>of sexual abuse or harassment, the individual shall be </a:t>
            </a:r>
            <a:r>
              <a:rPr lang="en-US" b="1" dirty="0">
                <a:solidFill>
                  <a:srgbClr val="C00000"/>
                </a:solidFill>
              </a:rPr>
              <a:t>permanently prohibited </a:t>
            </a:r>
            <a:r>
              <a:rPr lang="en-US" dirty="0"/>
              <a:t>from working with youth in a Rotary context. Regardless of criminal or civil guilt, the continued presence of the adult could be detrimental to the reputation of the organization and could be harmful to youth. A person who is accused but later </a:t>
            </a:r>
            <a:r>
              <a:rPr lang="en-US" b="1" dirty="0">
                <a:solidFill>
                  <a:srgbClr val="CC3300"/>
                </a:solidFill>
              </a:rPr>
              <a:t>cleared of charges, may apply to be reinstated </a:t>
            </a:r>
            <a:r>
              <a:rPr lang="en-US" dirty="0"/>
              <a:t>to participate in youth programs. Reinstatement is not a right, and no guarantee is made that any individual will be reinstated to a former position. </a:t>
            </a:r>
          </a:p>
          <a:p>
            <a:r>
              <a:rPr lang="en-US" dirty="0"/>
              <a:t>11. Districts must </a:t>
            </a:r>
            <a:r>
              <a:rPr lang="en-US" b="1" dirty="0">
                <a:solidFill>
                  <a:srgbClr val="CC3300"/>
                </a:solidFill>
              </a:rPr>
              <a:t>track all individuals prohibited </a:t>
            </a:r>
            <a:r>
              <a:rPr lang="en-US" dirty="0"/>
              <a:t>from contact with youth and ensure such prohibitions are implemented consistently throughout the district from year to year. </a:t>
            </a:r>
          </a:p>
          <a:p>
            <a:r>
              <a:rPr lang="en-US" dirty="0"/>
              <a:t>12. </a:t>
            </a:r>
            <a:r>
              <a:rPr lang="en-US" b="1" dirty="0">
                <a:solidFill>
                  <a:srgbClr val="CC3300"/>
                </a:solidFill>
              </a:rPr>
              <a:t>Individuals prohibited </a:t>
            </a:r>
            <a:r>
              <a:rPr lang="en-US" dirty="0"/>
              <a:t>from working with youth </a:t>
            </a:r>
            <a:r>
              <a:rPr lang="en-US" b="1" dirty="0">
                <a:solidFill>
                  <a:srgbClr val="C00000"/>
                </a:solidFill>
              </a:rPr>
              <a:t>may not serve </a:t>
            </a:r>
            <a:r>
              <a:rPr lang="en-US" dirty="0"/>
              <a:t>as District Interact Chair, Interact Club Adviser, District RYLA Chair, District Youth Exchange Chair, District Youth Protection Officer, or in any other locally-appointed club or district role where there may be contact with youth. (January 2020 Mtg., Bd. Dec. 85) Source: November 2004 Mtg., Bd. Dec. 108; September 2016 Mtg., Bd. Dec. 57; Amended by November 2006 Mtg., Bd. Dec. 72; October 2019 Mtg., Bd. Dec. 58; January 2020 Mtg., Bd. Dec. 85 </a:t>
            </a:r>
          </a:p>
        </p:txBody>
      </p:sp>
      <p:sp>
        <p:nvSpPr>
          <p:cNvPr id="2" name="Slide Number Placeholder 1">
            <a:extLst>
              <a:ext uri="{FF2B5EF4-FFF2-40B4-BE49-F238E27FC236}">
                <a16:creationId xmlns:a16="http://schemas.microsoft.com/office/drawing/2014/main" id="{AE3D6341-3857-AC47-685F-48AEEB2F9B98}"/>
              </a:ext>
            </a:extLst>
          </p:cNvPr>
          <p:cNvSpPr>
            <a:spLocks noGrp="1"/>
          </p:cNvSpPr>
          <p:nvPr>
            <p:ph type="sldNum" sz="quarter" idx="12"/>
          </p:nvPr>
        </p:nvSpPr>
        <p:spPr/>
        <p:txBody>
          <a:bodyPr/>
          <a:lstStyle/>
          <a:p>
            <a:fld id="{884E0491-8496-4219-94F5-CC772E6D4817}" type="slidenum">
              <a:rPr lang="en-US" smtClean="0"/>
              <a:t>5</a:t>
            </a:fld>
            <a:endParaRPr lang="en-US" dirty="0"/>
          </a:p>
        </p:txBody>
      </p:sp>
    </p:spTree>
    <p:extLst>
      <p:ext uri="{BB962C8B-B14F-4D97-AF65-F5344CB8AC3E}">
        <p14:creationId xmlns:p14="http://schemas.microsoft.com/office/powerpoint/2010/main" val="919349473"/>
      </p:ext>
    </p:extLst>
  </p:cSld>
  <p:clrMapOvr>
    <a:masterClrMapping/>
  </p:clrMapOvr>
  <mc:AlternateContent xmlns:mc="http://schemas.openxmlformats.org/markup-compatibility/2006" xmlns:p14="http://schemas.microsoft.com/office/powerpoint/2010/main">
    <mc:Choice Requires="p14">
      <p:transition spd="slow" p14:dur="2000" advTm="1898"/>
    </mc:Choice>
    <mc:Fallback xmlns="">
      <p:transition spd="slow" advTm="189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0ECDB-11CD-416B-934F-4A65024C110C}"/>
              </a:ext>
            </a:extLst>
          </p:cNvPr>
          <p:cNvSpPr/>
          <p:nvPr/>
        </p:nvSpPr>
        <p:spPr>
          <a:xfrm>
            <a:off x="324611" y="145782"/>
            <a:ext cx="8494776" cy="1255832"/>
          </a:xfrm>
          <a:prstGeom prst="rect">
            <a:avLst/>
          </a:prstGeom>
          <a:solidFill>
            <a:srgbClr val="C1FFE0"/>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rgbClr val="002060"/>
                </a:solidFill>
                <a:latin typeface="Arial Black" panose="020B0A04020102020204" pitchFamily="34" charset="0"/>
              </a:rPr>
              <a:t>Remember: </a:t>
            </a:r>
            <a:r>
              <a:rPr lang="en-US" sz="1400" b="1" dirty="0">
                <a:solidFill>
                  <a:srgbClr val="CC3300"/>
                </a:solidFill>
                <a:latin typeface="Arial Black" panose="020B0A04020102020204" pitchFamily="34" charset="0"/>
              </a:rPr>
              <a:t>Young People may not show any sign of abuse or harassment—so it’s important to talk openly and often about your commitment to keeping them safe. </a:t>
            </a:r>
          </a:p>
          <a:p>
            <a:pPr algn="ctr"/>
            <a:endParaRPr lang="en-US" sz="1400" dirty="0">
              <a:solidFill>
                <a:srgbClr val="002060"/>
              </a:solidFill>
              <a:latin typeface="Arial Black" panose="020B0A04020102020204" pitchFamily="34" charset="0"/>
            </a:endParaRPr>
          </a:p>
          <a:p>
            <a:pPr algn="ctr"/>
            <a:r>
              <a:rPr lang="en-US" sz="1400" dirty="0">
                <a:solidFill>
                  <a:srgbClr val="002060"/>
                </a:solidFill>
                <a:latin typeface="Arial Black" panose="020B0A04020102020204" pitchFamily="34" charset="0"/>
              </a:rPr>
              <a:t>Doing so may encourage them to report abuse, harassment or any inappropriate behavior that makes them uncomfortable.</a:t>
            </a:r>
          </a:p>
        </p:txBody>
      </p:sp>
      <p:sp>
        <p:nvSpPr>
          <p:cNvPr id="2" name="Rectangle 1">
            <a:extLst>
              <a:ext uri="{FF2B5EF4-FFF2-40B4-BE49-F238E27FC236}">
                <a16:creationId xmlns:a16="http://schemas.microsoft.com/office/drawing/2014/main" id="{A8B84D92-2A10-4C9D-91C0-1377B93E44DD}"/>
              </a:ext>
            </a:extLst>
          </p:cNvPr>
          <p:cNvSpPr/>
          <p:nvPr/>
        </p:nvSpPr>
        <p:spPr>
          <a:xfrm>
            <a:off x="754550" y="2134480"/>
            <a:ext cx="7634899" cy="3151163"/>
          </a:xfrm>
          <a:prstGeom prst="rect">
            <a:avLst/>
          </a:prstGeom>
          <a:solidFill>
            <a:srgbClr val="C1FFE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Arial Black" panose="020B0A04020102020204" pitchFamily="34" charset="0"/>
              </a:rPr>
              <a:t>A Rotarian or Non-Rotary Volunteer who admits to, is convicted of, or is otherwise known to have engaged in sexual harassment or other act of moral turpitude—MUST be prohibited from  working with youths in a Rotary context.</a:t>
            </a:r>
          </a:p>
          <a:p>
            <a:pPr algn="ctr"/>
            <a:r>
              <a:rPr lang="en-US" b="1" dirty="0">
                <a:solidFill>
                  <a:srgbClr val="C00000"/>
                </a:solidFill>
                <a:latin typeface="Arial Black" panose="020B0A04020102020204" pitchFamily="34" charset="0"/>
              </a:rPr>
              <a:t>‘As a reminder, any allegations of harassment involving youths must be reported to Rotary International at: </a:t>
            </a:r>
            <a:r>
              <a:rPr lang="en-US" b="1" dirty="0">
                <a:solidFill>
                  <a:srgbClr val="C00000"/>
                </a:solidFill>
                <a:latin typeface="Arial Black" panose="020B0A04020102020204" pitchFamily="34" charset="0"/>
                <a:hlinkClick r:id="rId3">
                  <a:extLst>
                    <a:ext uri="{A12FA001-AC4F-418D-AE19-62706E023703}">
                      <ahyp:hlinkClr xmlns:ahyp="http://schemas.microsoft.com/office/drawing/2018/hyperlinkcolor" val="tx"/>
                    </a:ext>
                  </a:extLst>
                </a:hlinkClick>
              </a:rPr>
              <a:t>youthprotection@rotary.org</a:t>
            </a:r>
            <a:r>
              <a:rPr lang="en-US" b="1" dirty="0">
                <a:solidFill>
                  <a:srgbClr val="C00000"/>
                </a:solidFill>
                <a:latin typeface="Arial Black" panose="020B0A04020102020204" pitchFamily="34" charset="0"/>
              </a:rPr>
              <a:t> within 72 hours.’ </a:t>
            </a:r>
          </a:p>
        </p:txBody>
      </p:sp>
      <p:pic>
        <p:nvPicPr>
          <p:cNvPr id="5" name="Graphic 4" descr="Hourglass Finished with solid fill">
            <a:extLst>
              <a:ext uri="{FF2B5EF4-FFF2-40B4-BE49-F238E27FC236}">
                <a16:creationId xmlns:a16="http://schemas.microsoft.com/office/drawing/2014/main" id="{9B07ECC7-BD7B-4BF5-B451-A75B4D6421D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23360" y="5495544"/>
            <a:ext cx="914400" cy="914400"/>
          </a:xfrm>
          <a:prstGeom prst="rect">
            <a:avLst/>
          </a:prstGeom>
        </p:spPr>
      </p:pic>
      <p:sp>
        <p:nvSpPr>
          <p:cNvPr id="4" name="Slide Number Placeholder 3">
            <a:extLst>
              <a:ext uri="{FF2B5EF4-FFF2-40B4-BE49-F238E27FC236}">
                <a16:creationId xmlns:a16="http://schemas.microsoft.com/office/drawing/2014/main" id="{37A17DDC-DF71-F7B2-6B1F-8332CE4676F7}"/>
              </a:ext>
            </a:extLst>
          </p:cNvPr>
          <p:cNvSpPr>
            <a:spLocks noGrp="1"/>
          </p:cNvSpPr>
          <p:nvPr>
            <p:ph type="sldNum" sz="quarter" idx="12"/>
          </p:nvPr>
        </p:nvSpPr>
        <p:spPr/>
        <p:txBody>
          <a:bodyPr/>
          <a:lstStyle/>
          <a:p>
            <a:fld id="{884E0491-8496-4219-94F5-CC772E6D4817}" type="slidenum">
              <a:rPr lang="en-US" smtClean="0"/>
              <a:t>6</a:t>
            </a:fld>
            <a:endParaRPr lang="en-US" dirty="0"/>
          </a:p>
        </p:txBody>
      </p:sp>
    </p:spTree>
    <p:custDataLst>
      <p:tags r:id="rId1"/>
    </p:custDataLst>
    <p:extLst>
      <p:ext uri="{BB962C8B-B14F-4D97-AF65-F5344CB8AC3E}">
        <p14:creationId xmlns:p14="http://schemas.microsoft.com/office/powerpoint/2010/main" val="2687881470"/>
      </p:ext>
    </p:extLst>
  </p:cSld>
  <p:clrMapOvr>
    <a:masterClrMapping/>
  </p:clrMapOvr>
  <mc:AlternateContent xmlns:mc="http://schemas.openxmlformats.org/markup-compatibility/2006" xmlns:p14="http://schemas.microsoft.com/office/powerpoint/2010/main">
    <mc:Choice Requires="p14">
      <p:transition spd="slow" p14:dur="2000" advTm="28693"/>
    </mc:Choice>
    <mc:Fallback xmlns="">
      <p:transition spd="slow" advTm="28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2AC3D-4A76-4E44-8FBD-1806C4ECEE00}"/>
              </a:ext>
            </a:extLst>
          </p:cNvPr>
          <p:cNvSpPr txBox="1"/>
          <p:nvPr/>
        </p:nvSpPr>
        <p:spPr>
          <a:xfrm>
            <a:off x="2534871" y="182220"/>
            <a:ext cx="4176849" cy="461665"/>
          </a:xfrm>
          <a:prstGeom prst="rect">
            <a:avLst/>
          </a:prstGeom>
          <a:solidFill>
            <a:srgbClr val="C1FFE0"/>
          </a:solidFill>
          <a:ln w="76200">
            <a:solidFill>
              <a:srgbClr val="C00000"/>
            </a:solidFill>
          </a:ln>
          <a:scene3d>
            <a:camera prst="orthographicFront"/>
            <a:lightRig rig="threePt" dir="t"/>
          </a:scene3d>
          <a:sp3d>
            <a:bevelT/>
          </a:sp3d>
        </p:spPr>
        <p:txBody>
          <a:bodyPr wrap="none" rtlCol="0">
            <a:spAutoFit/>
          </a:bodyPr>
          <a:lstStyle/>
          <a:p>
            <a:r>
              <a:rPr lang="en-US" sz="2400" dirty="0">
                <a:solidFill>
                  <a:srgbClr val="000066"/>
                </a:solidFill>
                <a:latin typeface="Arial Black" panose="020B0A04020102020204" pitchFamily="34" charset="0"/>
              </a:rPr>
              <a:t>Levels of Responsibility</a:t>
            </a:r>
          </a:p>
        </p:txBody>
      </p:sp>
      <p:sp>
        <p:nvSpPr>
          <p:cNvPr id="5" name="Rectangle 4">
            <a:extLst>
              <a:ext uri="{FF2B5EF4-FFF2-40B4-BE49-F238E27FC236}">
                <a16:creationId xmlns:a16="http://schemas.microsoft.com/office/drawing/2014/main" id="{F1F7DE53-7235-47E3-919A-DA0C2AFECB72}"/>
              </a:ext>
            </a:extLst>
          </p:cNvPr>
          <p:cNvSpPr/>
          <p:nvPr/>
        </p:nvSpPr>
        <p:spPr>
          <a:xfrm>
            <a:off x="324612" y="2118602"/>
            <a:ext cx="8494776" cy="4299790"/>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solidFill>
                <a:srgbClr val="002060"/>
              </a:solidFill>
              <a:latin typeface="Arial Black" panose="020B0A04020102020204" pitchFamily="34" charset="0"/>
            </a:endParaRPr>
          </a:p>
          <a:p>
            <a:pPr algn="ctr"/>
            <a:endParaRPr lang="en-US" sz="28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r>
              <a:rPr lang="en-US" sz="1600" b="1" u="sng" dirty="0">
                <a:solidFill>
                  <a:srgbClr val="002060"/>
                </a:solidFill>
                <a:latin typeface="Arial Black" panose="020B0A04020102020204" pitchFamily="34" charset="0"/>
              </a:rPr>
              <a:t>A </a:t>
            </a:r>
            <a:r>
              <a:rPr lang="en-US" sz="1600" u="sng" dirty="0">
                <a:solidFill>
                  <a:srgbClr val="CC3300"/>
                </a:solidFill>
                <a:latin typeface="Arial Black" panose="020B0A04020102020204" pitchFamily="34" charset="0"/>
              </a:rPr>
              <a:t>Member’s</a:t>
            </a:r>
            <a:r>
              <a:rPr lang="en-US" sz="1600" b="1" u="sng" dirty="0">
                <a:solidFill>
                  <a:srgbClr val="002060"/>
                </a:solidFill>
                <a:latin typeface="Arial Black" panose="020B0A04020102020204" pitchFamily="34" charset="0"/>
              </a:rPr>
              <a:t> Responsibility:</a:t>
            </a:r>
          </a:p>
          <a:p>
            <a:pPr marL="285750" indent="-285750">
              <a:buClr>
                <a:srgbClr val="C00000"/>
              </a:buClr>
              <a:buSzPct val="150000"/>
              <a:buFont typeface="Arial" panose="020B0604020202020204" pitchFamily="34" charset="0"/>
              <a:buChar char="•"/>
            </a:pPr>
            <a:r>
              <a:rPr lang="en-US" sz="1400" dirty="0">
                <a:solidFill>
                  <a:srgbClr val="002060"/>
                </a:solidFill>
                <a:latin typeface="Arial Black" panose="020B0A04020102020204" pitchFamily="34" charset="0"/>
              </a:rPr>
              <a:t>Creating a </a:t>
            </a:r>
            <a:r>
              <a:rPr lang="en-US" sz="1400" b="1" dirty="0">
                <a:solidFill>
                  <a:srgbClr val="CC3300"/>
                </a:solidFill>
                <a:latin typeface="Arial Black" panose="020B0A04020102020204" pitchFamily="34" charset="0"/>
              </a:rPr>
              <a:t>harassment-free environment </a:t>
            </a:r>
            <a:r>
              <a:rPr lang="en-US" sz="1400" dirty="0">
                <a:solidFill>
                  <a:srgbClr val="002060"/>
                </a:solidFill>
                <a:latin typeface="Arial Black" panose="020B0A04020102020204" pitchFamily="34" charset="0"/>
              </a:rPr>
              <a:t>is everyone’s responsibility. </a:t>
            </a:r>
          </a:p>
          <a:p>
            <a:pPr marL="285750" indent="-285750">
              <a:buClr>
                <a:srgbClr val="C00000"/>
              </a:buClr>
              <a:buSzPct val="150000"/>
              <a:buFont typeface="Arial" panose="020B0604020202020204" pitchFamily="34" charset="0"/>
              <a:buChar char="•"/>
            </a:pPr>
            <a:r>
              <a:rPr lang="en-US" sz="1400" dirty="0">
                <a:solidFill>
                  <a:srgbClr val="002060"/>
                </a:solidFill>
                <a:latin typeface="Arial Black" panose="020B0A04020102020204" pitchFamily="34" charset="0"/>
              </a:rPr>
              <a:t>Silently watching, </a:t>
            </a:r>
            <a:r>
              <a:rPr lang="en-US" sz="1400" b="1" dirty="0">
                <a:solidFill>
                  <a:srgbClr val="CC3300"/>
                </a:solidFill>
                <a:latin typeface="Arial Black" panose="020B0A04020102020204" pitchFamily="34" charset="0"/>
              </a:rPr>
              <a:t>without taking action, suggests that the bad behavior is acceptable.</a:t>
            </a:r>
          </a:p>
          <a:p>
            <a:endParaRPr lang="en-US" sz="1400" dirty="0">
              <a:solidFill>
                <a:srgbClr val="002060"/>
              </a:solidFill>
              <a:latin typeface="Arial Black" panose="020B0A04020102020204" pitchFamily="34" charset="0"/>
            </a:endParaRPr>
          </a:p>
          <a:p>
            <a:r>
              <a:rPr lang="en-US" sz="1400" b="1" u="sng" dirty="0">
                <a:solidFill>
                  <a:srgbClr val="002060"/>
                </a:solidFill>
                <a:latin typeface="Arial Black" panose="020B0A04020102020204" pitchFamily="34" charset="0"/>
              </a:rPr>
              <a:t>A </a:t>
            </a:r>
            <a:r>
              <a:rPr lang="en-US" sz="1400" u="sng" dirty="0">
                <a:solidFill>
                  <a:srgbClr val="CC3300"/>
                </a:solidFill>
                <a:latin typeface="Arial Black" panose="020B0A04020102020204" pitchFamily="34" charset="0"/>
              </a:rPr>
              <a:t>Club Board’s </a:t>
            </a:r>
            <a:r>
              <a:rPr lang="en-US" sz="1400" b="1" u="sng" dirty="0">
                <a:solidFill>
                  <a:srgbClr val="002060"/>
                </a:solidFill>
                <a:latin typeface="Arial Black" panose="020B0A04020102020204" pitchFamily="34" charset="0"/>
              </a:rPr>
              <a:t>Responsibility:</a:t>
            </a:r>
          </a:p>
          <a:p>
            <a:pPr marL="285750" indent="-285750">
              <a:buClr>
                <a:srgbClr val="C00000"/>
              </a:buClr>
              <a:buSzPct val="150000"/>
              <a:buFont typeface="Arial" panose="020B0604020202020204" pitchFamily="34" charset="0"/>
              <a:buChar char="•"/>
            </a:pPr>
            <a:r>
              <a:rPr lang="en-US" sz="1400" dirty="0">
                <a:solidFill>
                  <a:srgbClr val="002060"/>
                </a:solidFill>
                <a:latin typeface="Arial Black" panose="020B0A04020102020204" pitchFamily="34" charset="0"/>
              </a:rPr>
              <a:t>An allegation of harassment at a Rotary event or activity </a:t>
            </a:r>
            <a:r>
              <a:rPr lang="en-US" sz="1400" b="1" dirty="0">
                <a:solidFill>
                  <a:srgbClr val="CC3300"/>
                </a:solidFill>
                <a:latin typeface="Arial Black" panose="020B0A04020102020204" pitchFamily="34" charset="0"/>
              </a:rPr>
              <a:t>MUST be reviewed </a:t>
            </a:r>
          </a:p>
          <a:p>
            <a:pPr>
              <a:buClr>
                <a:srgbClr val="C00000"/>
              </a:buClr>
              <a:buSzPct val="150000"/>
            </a:pPr>
            <a:r>
              <a:rPr lang="en-US" sz="1400" dirty="0">
                <a:solidFill>
                  <a:srgbClr val="002060"/>
                </a:solidFill>
                <a:latin typeface="Arial Black" panose="020B0A04020102020204" pitchFamily="34" charset="0"/>
              </a:rPr>
              <a:t>     by the Club board or the Committee appointed for this purpose. </a:t>
            </a:r>
          </a:p>
          <a:p>
            <a:pPr marL="285750" indent="-285750">
              <a:buClr>
                <a:srgbClr val="C00000"/>
              </a:buClr>
              <a:buSzPct val="150000"/>
              <a:buFont typeface="Arial" panose="020B0604020202020204" pitchFamily="34" charset="0"/>
              <a:buChar char="•"/>
            </a:pPr>
            <a:r>
              <a:rPr lang="en-US" sz="1400" dirty="0">
                <a:solidFill>
                  <a:srgbClr val="002060"/>
                </a:solidFill>
                <a:latin typeface="Arial Black" panose="020B0A04020102020204" pitchFamily="34" charset="0"/>
              </a:rPr>
              <a:t>The </a:t>
            </a:r>
            <a:r>
              <a:rPr lang="en-US" sz="1400" b="1" dirty="0">
                <a:solidFill>
                  <a:srgbClr val="CC3300"/>
                </a:solidFill>
                <a:latin typeface="Arial Black" panose="020B0A04020102020204" pitchFamily="34" charset="0"/>
              </a:rPr>
              <a:t>board or Committee MUST respond</a:t>
            </a:r>
            <a:r>
              <a:rPr lang="en-US" sz="1400" dirty="0">
                <a:solidFill>
                  <a:srgbClr val="002060"/>
                </a:solidFill>
                <a:latin typeface="Arial Black" panose="020B0A04020102020204" pitchFamily="34" charset="0"/>
              </a:rPr>
              <a:t> within a reasonable time—typically one month.</a:t>
            </a:r>
          </a:p>
          <a:p>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 </a:t>
            </a:r>
            <a:r>
              <a:rPr lang="en-US" sz="1600" u="sng" dirty="0">
                <a:solidFill>
                  <a:srgbClr val="CC3300"/>
                </a:solidFill>
                <a:latin typeface="Arial Black" panose="020B0A04020102020204" pitchFamily="34" charset="0"/>
              </a:rPr>
              <a:t>D7610’s </a:t>
            </a:r>
            <a:r>
              <a:rPr lang="en-US" sz="1600" b="1" u="sng" dirty="0">
                <a:solidFill>
                  <a:srgbClr val="002060"/>
                </a:solidFill>
                <a:latin typeface="Arial Black" panose="020B0A04020102020204" pitchFamily="34" charset="0"/>
              </a:rPr>
              <a:t>Responsibility:</a:t>
            </a:r>
          </a:p>
          <a:p>
            <a:pPr marL="285750" indent="-285750">
              <a:buClr>
                <a:srgbClr val="C00000"/>
              </a:buClr>
              <a:buSzPct val="150000"/>
              <a:buFont typeface="Arial" panose="020B0604020202020204" pitchFamily="34" charset="0"/>
              <a:buChar char="•"/>
            </a:pPr>
            <a:r>
              <a:rPr lang="en-US" sz="1400" dirty="0">
                <a:solidFill>
                  <a:srgbClr val="002060"/>
                </a:solidFill>
                <a:latin typeface="Arial Black" panose="020B0A04020102020204" pitchFamily="34" charset="0"/>
              </a:rPr>
              <a:t>An </a:t>
            </a:r>
            <a:r>
              <a:rPr lang="en-US" sz="1400" b="1" dirty="0">
                <a:solidFill>
                  <a:srgbClr val="CC3300"/>
                </a:solidFill>
                <a:latin typeface="Arial Black" panose="020B0A04020102020204" pitchFamily="34" charset="0"/>
              </a:rPr>
              <a:t>allegation of harassment at a Rotary event or activity must be reviewed by the governor or the Committee</a:t>
            </a:r>
            <a:r>
              <a:rPr lang="en-US" sz="1400" dirty="0">
                <a:solidFill>
                  <a:srgbClr val="002060"/>
                </a:solidFill>
                <a:latin typeface="Arial Black" panose="020B0A04020102020204" pitchFamily="34" charset="0"/>
              </a:rPr>
              <a:t> appointed by the governor for this purpose. </a:t>
            </a:r>
          </a:p>
          <a:p>
            <a:pPr marL="285750" indent="-285750">
              <a:buClr>
                <a:srgbClr val="C00000"/>
              </a:buClr>
              <a:buSzPct val="150000"/>
              <a:buFont typeface="Arial" panose="020B0604020202020204" pitchFamily="34" charset="0"/>
              <a:buChar char="•"/>
            </a:pPr>
            <a:r>
              <a:rPr lang="en-US" sz="1400" dirty="0">
                <a:solidFill>
                  <a:srgbClr val="002060"/>
                </a:solidFill>
                <a:latin typeface="Arial Black" panose="020B0A04020102020204" pitchFamily="34" charset="0"/>
              </a:rPr>
              <a:t>The </a:t>
            </a:r>
            <a:r>
              <a:rPr lang="en-US" sz="1400" b="1" dirty="0">
                <a:solidFill>
                  <a:srgbClr val="CC3300"/>
                </a:solidFill>
                <a:latin typeface="Arial Black" panose="020B0A04020102020204" pitchFamily="34" charset="0"/>
              </a:rPr>
              <a:t>governor or committee must respond </a:t>
            </a:r>
            <a:r>
              <a:rPr lang="en-US" sz="1400" dirty="0">
                <a:solidFill>
                  <a:srgbClr val="002060"/>
                </a:solidFill>
                <a:latin typeface="Arial Black" panose="020B0A04020102020204" pitchFamily="34" charset="0"/>
              </a:rPr>
              <a:t>within a reasonable time—typically </a:t>
            </a:r>
          </a:p>
          <a:p>
            <a:pPr>
              <a:buClr>
                <a:srgbClr val="C00000"/>
              </a:buClr>
              <a:buSzPct val="150000"/>
            </a:pPr>
            <a:r>
              <a:rPr lang="en-US" sz="1400" dirty="0">
                <a:solidFill>
                  <a:srgbClr val="002060"/>
                </a:solidFill>
                <a:latin typeface="Arial Black" panose="020B0A04020102020204" pitchFamily="34" charset="0"/>
              </a:rPr>
              <a:t>     one month. </a:t>
            </a:r>
          </a:p>
          <a:p>
            <a:pPr>
              <a:buClr>
                <a:srgbClr val="C00000"/>
              </a:buClr>
              <a:buSzPct val="150000"/>
            </a:pPr>
            <a:endParaRPr lang="en-US" sz="1400" dirty="0">
              <a:solidFill>
                <a:srgbClr val="002060"/>
              </a:solidFill>
              <a:latin typeface="Arial Black" panose="020B0A04020102020204" pitchFamily="34" charset="0"/>
            </a:endParaRPr>
          </a:p>
          <a:p>
            <a:pPr>
              <a:buClr>
                <a:srgbClr val="C00000"/>
              </a:buClr>
              <a:buSzPct val="150000"/>
            </a:pPr>
            <a:r>
              <a:rPr lang="en-US" sz="1400" dirty="0">
                <a:solidFill>
                  <a:srgbClr val="002060"/>
                </a:solidFill>
                <a:latin typeface="Arial Black" panose="020B0A04020102020204" pitchFamily="34" charset="0"/>
              </a:rPr>
              <a:t> </a:t>
            </a:r>
          </a:p>
          <a:p>
            <a:pPr>
              <a:buClr>
                <a:srgbClr val="C00000"/>
              </a:buClr>
              <a:buSzPct val="150000"/>
            </a:pPr>
            <a:endParaRPr lang="en-US" sz="1400" dirty="0">
              <a:solidFill>
                <a:srgbClr val="002060"/>
              </a:solidFill>
              <a:latin typeface="Arial Black" panose="020B0A04020102020204" pitchFamily="34" charset="0"/>
            </a:endParaRPr>
          </a:p>
          <a:p>
            <a:pPr>
              <a:buClr>
                <a:srgbClr val="C00000"/>
              </a:buClr>
              <a:buSzPct val="150000"/>
            </a:pPr>
            <a:endParaRPr lang="en-US" sz="1400" dirty="0">
              <a:solidFill>
                <a:srgbClr val="002060"/>
              </a:solidFill>
              <a:latin typeface="Arial Black" panose="020B0A04020102020204" pitchFamily="34" charset="0"/>
            </a:endParaRPr>
          </a:p>
          <a:p>
            <a:pPr>
              <a:buClr>
                <a:srgbClr val="C00000"/>
              </a:buClr>
              <a:buSzPct val="150000"/>
            </a:pPr>
            <a:endParaRPr lang="en-US" sz="1400" dirty="0">
              <a:solidFill>
                <a:srgbClr val="002060"/>
              </a:solidFill>
              <a:latin typeface="Arial Black" panose="020B0A04020102020204" pitchFamily="34" charset="0"/>
            </a:endParaRPr>
          </a:p>
          <a:p>
            <a:pPr algn="ctr"/>
            <a:endParaRPr lang="en-US" sz="1400" dirty="0">
              <a:solidFill>
                <a:srgbClr val="002060"/>
              </a:solidFill>
              <a:latin typeface="Arial Black" panose="020B0A04020102020204" pitchFamily="34" charset="0"/>
            </a:endParaRPr>
          </a:p>
          <a:p>
            <a:pPr algn="ctr"/>
            <a:endParaRPr lang="en-US" sz="1400" dirty="0">
              <a:solidFill>
                <a:srgbClr val="002060"/>
              </a:solidFill>
              <a:latin typeface="Arial Black" panose="020B0A04020102020204" pitchFamily="34" charset="0"/>
            </a:endParaRPr>
          </a:p>
          <a:p>
            <a:pPr algn="ctr"/>
            <a:endParaRPr lang="en-US" sz="1400" dirty="0">
              <a:solidFill>
                <a:srgbClr val="002060"/>
              </a:solidFill>
              <a:latin typeface="Arial Black" panose="020B0A04020102020204" pitchFamily="34" charset="0"/>
            </a:endParaRPr>
          </a:p>
          <a:p>
            <a:pPr marL="285750" indent="-285750" algn="ctr">
              <a:buFont typeface="Arial" panose="020B0604020202020204" pitchFamily="34" charset="0"/>
              <a:buChar char="•"/>
            </a:pPr>
            <a:endParaRPr lang="en-US" dirty="0">
              <a:solidFill>
                <a:srgbClr val="002060"/>
              </a:solidFill>
              <a:latin typeface="Arial Black" panose="020B0A04020102020204" pitchFamily="34" charset="0"/>
            </a:endParaRPr>
          </a:p>
        </p:txBody>
      </p:sp>
      <p:pic>
        <p:nvPicPr>
          <p:cNvPr id="6" name="Picture 5">
            <a:extLst>
              <a:ext uri="{FF2B5EF4-FFF2-40B4-BE49-F238E27FC236}">
                <a16:creationId xmlns:a16="http://schemas.microsoft.com/office/drawing/2014/main" id="{31EDC4EC-BA6A-4933-A466-9C6439AF81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38208" y="801188"/>
            <a:ext cx="1867583" cy="1160111"/>
          </a:xfrm>
          <a:prstGeom prst="rect">
            <a:avLst/>
          </a:prstGeom>
          <a:ln w="76200">
            <a:solidFill>
              <a:srgbClr val="FFC000"/>
            </a:solidFill>
          </a:ln>
          <a:scene3d>
            <a:camera prst="orthographicFront"/>
            <a:lightRig rig="threePt" dir="t"/>
          </a:scene3d>
          <a:sp3d>
            <a:bevelT/>
          </a:sp3d>
        </p:spPr>
      </p:pic>
      <p:sp>
        <p:nvSpPr>
          <p:cNvPr id="2" name="Slide Number Placeholder 1">
            <a:extLst>
              <a:ext uri="{FF2B5EF4-FFF2-40B4-BE49-F238E27FC236}">
                <a16:creationId xmlns:a16="http://schemas.microsoft.com/office/drawing/2014/main" id="{E0D1B472-7C20-D6C3-9774-3B92C258B359}"/>
              </a:ext>
            </a:extLst>
          </p:cNvPr>
          <p:cNvSpPr>
            <a:spLocks noGrp="1"/>
          </p:cNvSpPr>
          <p:nvPr>
            <p:ph type="sldNum" sz="quarter" idx="12"/>
          </p:nvPr>
        </p:nvSpPr>
        <p:spPr/>
        <p:txBody>
          <a:bodyPr/>
          <a:lstStyle/>
          <a:p>
            <a:fld id="{884E0491-8496-4219-94F5-CC772E6D4817}" type="slidenum">
              <a:rPr lang="en-US" smtClean="0"/>
              <a:t>7</a:t>
            </a:fld>
            <a:endParaRPr lang="en-US" dirty="0"/>
          </a:p>
        </p:txBody>
      </p:sp>
    </p:spTree>
    <p:custDataLst>
      <p:tags r:id="rId1"/>
    </p:custDataLst>
    <p:extLst>
      <p:ext uri="{BB962C8B-B14F-4D97-AF65-F5344CB8AC3E}">
        <p14:creationId xmlns:p14="http://schemas.microsoft.com/office/powerpoint/2010/main" val="3205232266"/>
      </p:ext>
    </p:extLst>
  </p:cSld>
  <p:clrMapOvr>
    <a:masterClrMapping/>
  </p:clrMapOvr>
  <mc:AlternateContent xmlns:mc="http://schemas.openxmlformats.org/markup-compatibility/2006" xmlns:p14="http://schemas.microsoft.com/office/powerpoint/2010/main">
    <mc:Choice Requires="p14">
      <p:transition spd="slow" p14:dur="2000" advTm="26053"/>
    </mc:Choice>
    <mc:Fallback xmlns="">
      <p:transition spd="slow" advTm="260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Dragon dance with solid fill">
            <a:extLst>
              <a:ext uri="{FF2B5EF4-FFF2-40B4-BE49-F238E27FC236}">
                <a16:creationId xmlns:a16="http://schemas.microsoft.com/office/drawing/2014/main" id="{999FB477-C3A7-4251-9D91-F9317A0F1F2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7415784" y="5779008"/>
            <a:ext cx="1307592" cy="914400"/>
          </a:xfrm>
          <a:prstGeom prst="rect">
            <a:avLst/>
          </a:prstGeom>
        </p:spPr>
      </p:pic>
      <p:pic>
        <p:nvPicPr>
          <p:cNvPr id="5" name="Picture 4">
            <a:extLst>
              <a:ext uri="{FF2B5EF4-FFF2-40B4-BE49-F238E27FC236}">
                <a16:creationId xmlns:a16="http://schemas.microsoft.com/office/drawing/2014/main" id="{C4CD9B02-6D80-4EB2-B148-D904556CD6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81" y="0"/>
            <a:ext cx="9130619" cy="6858000"/>
          </a:xfrm>
          <a:prstGeom prst="rect">
            <a:avLst/>
          </a:prstGeom>
        </p:spPr>
      </p:pic>
      <p:sp>
        <p:nvSpPr>
          <p:cNvPr id="6" name="Rectangle 5">
            <a:extLst>
              <a:ext uri="{FF2B5EF4-FFF2-40B4-BE49-F238E27FC236}">
                <a16:creationId xmlns:a16="http://schemas.microsoft.com/office/drawing/2014/main" id="{6EFDBE30-3575-4A77-8FD7-80DE0EEE4A44}"/>
              </a:ext>
            </a:extLst>
          </p:cNvPr>
          <p:cNvSpPr/>
          <p:nvPr/>
        </p:nvSpPr>
        <p:spPr>
          <a:xfrm>
            <a:off x="324612" y="315468"/>
            <a:ext cx="8494776" cy="1911096"/>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solidFill>
                <a:srgbClr val="002060"/>
              </a:solidFill>
              <a:latin typeface="Arial Black" panose="020B0A04020102020204" pitchFamily="34" charset="0"/>
            </a:endParaRPr>
          </a:p>
          <a:p>
            <a:pPr algn="ctr"/>
            <a:endParaRPr lang="en-US" sz="2800" dirty="0">
              <a:solidFill>
                <a:srgbClr val="002060"/>
              </a:solidFill>
              <a:latin typeface="Arial Black" panose="020B0A04020102020204" pitchFamily="34" charset="0"/>
            </a:endParaRPr>
          </a:p>
          <a:p>
            <a:pPr algn="ctr"/>
            <a:r>
              <a:rPr lang="en-US" sz="2000" b="1" dirty="0">
                <a:solidFill>
                  <a:srgbClr val="CC3300"/>
                </a:solidFill>
                <a:latin typeface="Arial Black" panose="020B0A04020102020204" pitchFamily="34" charset="0"/>
              </a:rPr>
              <a:t>Preventing Harassment is Everyone’s Responsibility!</a:t>
            </a:r>
          </a:p>
          <a:p>
            <a:pPr algn="ctr"/>
            <a:r>
              <a:rPr lang="en-US" sz="1400" dirty="0">
                <a:solidFill>
                  <a:srgbClr val="002060"/>
                </a:solidFill>
                <a:latin typeface="Arial Black" panose="020B0A04020102020204" pitchFamily="34" charset="0"/>
              </a:rPr>
              <a:t>Use </a:t>
            </a:r>
            <a:r>
              <a:rPr lang="en-US" sz="1400" b="1" dirty="0">
                <a:solidFill>
                  <a:srgbClr val="CC3300"/>
                </a:solidFill>
                <a:latin typeface="Arial Black" panose="020B0A04020102020204" pitchFamily="34" charset="0"/>
              </a:rPr>
              <a:t>good judgment in conducting meetings, events, </a:t>
            </a:r>
            <a:r>
              <a:rPr lang="en-US" sz="1400" dirty="0">
                <a:solidFill>
                  <a:srgbClr val="002060"/>
                </a:solidFill>
                <a:latin typeface="Arial Black" panose="020B0A04020102020204" pitchFamily="34" charset="0"/>
              </a:rPr>
              <a:t>and other activities in a way that reflects Rotary’s principles of tolerance. </a:t>
            </a:r>
          </a:p>
          <a:p>
            <a:pPr algn="ctr"/>
            <a:endParaRPr lang="en-US" sz="1400" dirty="0">
              <a:solidFill>
                <a:srgbClr val="002060"/>
              </a:solidFill>
              <a:latin typeface="Arial Black" panose="020B0A04020102020204" pitchFamily="34" charset="0"/>
            </a:endParaRPr>
          </a:p>
          <a:p>
            <a:pPr marL="285750" indent="-285750" algn="ctr">
              <a:buFont typeface="Arial" panose="020B0604020202020204" pitchFamily="34" charset="0"/>
              <a:buChar char="•"/>
            </a:pPr>
            <a:endParaRPr lang="en-US" dirty="0">
              <a:solidFill>
                <a:srgbClr val="002060"/>
              </a:solidFill>
              <a:latin typeface="Arial Black" panose="020B0A04020102020204" pitchFamily="34" charset="0"/>
            </a:endParaRPr>
          </a:p>
        </p:txBody>
      </p:sp>
      <p:sp>
        <p:nvSpPr>
          <p:cNvPr id="8" name="Rectangle 7">
            <a:extLst>
              <a:ext uri="{FF2B5EF4-FFF2-40B4-BE49-F238E27FC236}">
                <a16:creationId xmlns:a16="http://schemas.microsoft.com/office/drawing/2014/main" id="{B7EDA844-050E-4D04-9292-C0732961521E}"/>
              </a:ext>
            </a:extLst>
          </p:cNvPr>
          <p:cNvSpPr/>
          <p:nvPr/>
        </p:nvSpPr>
        <p:spPr>
          <a:xfrm>
            <a:off x="324612" y="2542032"/>
            <a:ext cx="8494776" cy="3867912"/>
          </a:xfrm>
          <a:prstGeom prst="rect">
            <a:avLst/>
          </a:prstGeom>
          <a:solidFill>
            <a:srgbClr val="C1FFE0"/>
          </a:solidFill>
          <a:ln w="76200">
            <a:solidFill>
              <a:srgbClr val="C00000"/>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solidFill>
                <a:srgbClr val="002060"/>
              </a:solidFill>
              <a:latin typeface="Arial Black" panose="020B0A04020102020204" pitchFamily="34" charset="0"/>
            </a:endParaRPr>
          </a:p>
          <a:p>
            <a:pPr algn="ctr"/>
            <a:endParaRPr lang="en-US" sz="28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endParaRPr lang="en-US" sz="2000" dirty="0">
              <a:solidFill>
                <a:srgbClr val="002060"/>
              </a:solidFill>
              <a:latin typeface="Arial Black" panose="020B0A04020102020204" pitchFamily="34" charset="0"/>
            </a:endParaRPr>
          </a:p>
          <a:p>
            <a:pPr algn="ctr"/>
            <a:r>
              <a:rPr lang="en-US" sz="2000" dirty="0">
                <a:solidFill>
                  <a:srgbClr val="002060"/>
                </a:solidFill>
                <a:latin typeface="Arial Black" panose="020B0A04020102020204" pitchFamily="34" charset="0"/>
              </a:rPr>
              <a:t>Follow the </a:t>
            </a:r>
            <a:r>
              <a:rPr lang="en-US" sz="2000" b="1" dirty="0">
                <a:solidFill>
                  <a:srgbClr val="CC3300"/>
                </a:solidFill>
                <a:latin typeface="Arial Black" panose="020B0A04020102020204" pitchFamily="34" charset="0"/>
              </a:rPr>
              <a:t>Rotary Code of Conduct</a:t>
            </a:r>
            <a:r>
              <a:rPr lang="en-US" sz="2000" dirty="0">
                <a:solidFill>
                  <a:srgbClr val="002060"/>
                </a:solidFill>
                <a:latin typeface="Arial Black" panose="020B0A04020102020204" pitchFamily="34" charset="0"/>
              </a:rPr>
              <a:t>:</a:t>
            </a:r>
          </a:p>
          <a:p>
            <a:pPr algn="ctr"/>
            <a:endParaRPr lang="en-US" sz="2000" dirty="0">
              <a:solidFill>
                <a:srgbClr val="002060"/>
              </a:solidFill>
              <a:latin typeface="Arial Black" panose="020B0A04020102020204" pitchFamily="34" charset="0"/>
            </a:endParaRPr>
          </a:p>
          <a:p>
            <a:pPr marL="285750" indent="-285750">
              <a:buClr>
                <a:srgbClr val="C00000"/>
              </a:buClr>
              <a:buFont typeface="Arial" panose="020B0604020202020204" pitchFamily="34" charset="0"/>
              <a:buChar char="•"/>
            </a:pPr>
            <a:r>
              <a:rPr lang="en-US" sz="1400" b="1" dirty="0">
                <a:solidFill>
                  <a:srgbClr val="CC3300"/>
                </a:solidFill>
                <a:latin typeface="Arial Black" panose="020B0A04020102020204" pitchFamily="34" charset="0"/>
              </a:rPr>
              <a:t>Act with Integrity and high ethical standards </a:t>
            </a:r>
            <a:r>
              <a:rPr lang="en-US" sz="1400" dirty="0">
                <a:solidFill>
                  <a:srgbClr val="002060"/>
                </a:solidFill>
                <a:latin typeface="Arial Black" panose="020B0A04020102020204" pitchFamily="34" charset="0"/>
              </a:rPr>
              <a:t>in my personal and professional life.</a:t>
            </a:r>
          </a:p>
          <a:p>
            <a:pPr marL="285750" indent="-285750">
              <a:buClr>
                <a:srgbClr val="C00000"/>
              </a:buClr>
              <a:buFont typeface="Arial" panose="020B0604020202020204" pitchFamily="34" charset="0"/>
              <a:buChar char="•"/>
            </a:pPr>
            <a:r>
              <a:rPr lang="en-US" sz="1400" b="1" dirty="0">
                <a:solidFill>
                  <a:srgbClr val="CC3300"/>
                </a:solidFill>
                <a:latin typeface="Arial Black" panose="020B0A04020102020204" pitchFamily="34" charset="0"/>
              </a:rPr>
              <a:t>Deal fairly with others </a:t>
            </a:r>
            <a:r>
              <a:rPr lang="en-US" sz="1400" dirty="0">
                <a:solidFill>
                  <a:srgbClr val="002060"/>
                </a:solidFill>
                <a:latin typeface="Arial Black" panose="020B0A04020102020204" pitchFamily="34" charset="0"/>
              </a:rPr>
              <a:t>and treat them and their occupations with RESPECT.</a:t>
            </a:r>
          </a:p>
          <a:p>
            <a:pPr marL="285750" indent="-285750">
              <a:buClr>
                <a:srgbClr val="C00000"/>
              </a:buClr>
              <a:buFont typeface="Arial" panose="020B0604020202020204" pitchFamily="34" charset="0"/>
              <a:buChar char="•"/>
            </a:pPr>
            <a:r>
              <a:rPr lang="en-US" sz="1400" b="1" dirty="0">
                <a:solidFill>
                  <a:srgbClr val="CC3300"/>
                </a:solidFill>
                <a:latin typeface="Arial Black" panose="020B0A04020102020204" pitchFamily="34" charset="0"/>
              </a:rPr>
              <a:t>Use professional skills through Rotary to mentor young </a:t>
            </a:r>
            <a:r>
              <a:rPr lang="en-US" sz="1400" dirty="0">
                <a:solidFill>
                  <a:srgbClr val="002060"/>
                </a:solidFill>
                <a:latin typeface="Arial Black" panose="020B0A04020102020204" pitchFamily="34" charset="0"/>
              </a:rPr>
              <a:t>people; help those with special needs; and improve people’s quality of life in my community and in the world.</a:t>
            </a:r>
          </a:p>
          <a:p>
            <a:pPr marL="285750" indent="-285750">
              <a:buClr>
                <a:srgbClr val="C00000"/>
              </a:buClr>
              <a:buFont typeface="Arial" panose="020B0604020202020204" pitchFamily="34" charset="0"/>
              <a:buChar char="•"/>
            </a:pPr>
            <a:r>
              <a:rPr lang="en-US" sz="1400" b="1" dirty="0">
                <a:solidFill>
                  <a:srgbClr val="CC3300"/>
                </a:solidFill>
                <a:latin typeface="Arial Black" panose="020B0A04020102020204" pitchFamily="34" charset="0"/>
              </a:rPr>
              <a:t>Avoid behavior that reflects adversely </a:t>
            </a:r>
            <a:r>
              <a:rPr lang="en-US" sz="1400" dirty="0">
                <a:solidFill>
                  <a:srgbClr val="002060"/>
                </a:solidFill>
                <a:latin typeface="Arial Black" panose="020B0A04020102020204" pitchFamily="34" charset="0"/>
              </a:rPr>
              <a:t>on Rotary or other Rotarians.</a:t>
            </a:r>
          </a:p>
          <a:p>
            <a:pPr marL="285750" indent="-285750">
              <a:buClr>
                <a:srgbClr val="C00000"/>
              </a:buClr>
              <a:buFont typeface="Arial" panose="020B0604020202020204" pitchFamily="34" charset="0"/>
              <a:buChar char="•"/>
            </a:pPr>
            <a:r>
              <a:rPr lang="en-US" sz="1400" dirty="0">
                <a:solidFill>
                  <a:srgbClr val="002060"/>
                </a:solidFill>
                <a:latin typeface="Arial Black" panose="020B0A04020102020204" pitchFamily="34" charset="0"/>
              </a:rPr>
              <a:t>Help to </a:t>
            </a:r>
            <a:r>
              <a:rPr lang="en-US" sz="1400" b="1" dirty="0">
                <a:solidFill>
                  <a:srgbClr val="CC3300"/>
                </a:solidFill>
                <a:latin typeface="Arial Black" panose="020B0A04020102020204" pitchFamily="34" charset="0"/>
              </a:rPr>
              <a:t>maintain a harassment-free environment </a:t>
            </a:r>
            <a:r>
              <a:rPr lang="en-US" sz="1400" dirty="0">
                <a:solidFill>
                  <a:srgbClr val="002060"/>
                </a:solidFill>
                <a:latin typeface="Arial Black" panose="020B0A04020102020204" pitchFamily="34" charset="0"/>
              </a:rPr>
              <a:t>and help ensure non-retaliation to those individuals who report harassment.</a:t>
            </a:r>
          </a:p>
          <a:p>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           </a:t>
            </a:r>
            <a:r>
              <a:rPr lang="en-US" sz="2000" dirty="0">
                <a:solidFill>
                  <a:srgbClr val="002060"/>
                </a:solidFill>
                <a:latin typeface="Arial Black" panose="020B0A04020102020204" pitchFamily="34" charset="0"/>
              </a:rPr>
              <a:t>The Rotarian Code of Conduct applies to members</a:t>
            </a:r>
          </a:p>
          <a:p>
            <a:r>
              <a:rPr lang="en-US" sz="2000" dirty="0">
                <a:solidFill>
                  <a:srgbClr val="002060"/>
                </a:solidFill>
                <a:latin typeface="Arial Black" panose="020B0A04020102020204" pitchFamily="34" charset="0"/>
              </a:rPr>
              <a:t>        from all cultures. </a:t>
            </a:r>
          </a:p>
          <a:p>
            <a:endParaRPr lang="en-US" sz="2000" dirty="0">
              <a:solidFill>
                <a:srgbClr val="002060"/>
              </a:solidFill>
              <a:latin typeface="Arial Black" panose="020B0A04020102020204" pitchFamily="34" charset="0"/>
            </a:endParaRPr>
          </a:p>
          <a:p>
            <a:endParaRPr lang="en-US" sz="1400" dirty="0">
              <a:solidFill>
                <a:srgbClr val="002060"/>
              </a:solidFill>
              <a:latin typeface="Arial Black" panose="020B0A04020102020204" pitchFamily="34" charset="0"/>
            </a:endParaRPr>
          </a:p>
          <a:p>
            <a:endParaRPr lang="en-US" sz="1400" dirty="0">
              <a:solidFill>
                <a:srgbClr val="002060"/>
              </a:solidFill>
              <a:latin typeface="Arial Black" panose="020B0A04020102020204" pitchFamily="34" charset="0"/>
            </a:endParaRPr>
          </a:p>
          <a:p>
            <a:pPr algn="ctr"/>
            <a:endParaRPr lang="en-US" sz="1400" dirty="0">
              <a:solidFill>
                <a:srgbClr val="002060"/>
              </a:solidFill>
              <a:latin typeface="Arial Black" panose="020B0A04020102020204" pitchFamily="34" charset="0"/>
            </a:endParaRPr>
          </a:p>
          <a:p>
            <a:pPr algn="ctr"/>
            <a:endParaRPr lang="en-US" sz="1400" dirty="0">
              <a:solidFill>
                <a:srgbClr val="002060"/>
              </a:solidFill>
              <a:latin typeface="Arial Black" panose="020B0A04020102020204" pitchFamily="34" charset="0"/>
            </a:endParaRPr>
          </a:p>
          <a:p>
            <a:pPr algn="ctr"/>
            <a:endParaRPr lang="en-US" sz="1400" dirty="0">
              <a:solidFill>
                <a:srgbClr val="002060"/>
              </a:solidFill>
              <a:latin typeface="Arial Black" panose="020B0A04020102020204" pitchFamily="34" charset="0"/>
            </a:endParaRPr>
          </a:p>
          <a:p>
            <a:pPr algn="ctr"/>
            <a:endParaRPr lang="en-US" sz="1400" dirty="0">
              <a:solidFill>
                <a:srgbClr val="002060"/>
              </a:solidFill>
              <a:latin typeface="Arial Black" panose="020B0A04020102020204" pitchFamily="34" charset="0"/>
            </a:endParaRPr>
          </a:p>
          <a:p>
            <a:pPr algn="ctr"/>
            <a:endParaRPr lang="en-US" dirty="0">
              <a:solidFill>
                <a:srgbClr val="002060"/>
              </a:solidFill>
              <a:latin typeface="Arial Black" panose="020B0A04020102020204" pitchFamily="34" charset="0"/>
            </a:endParaRPr>
          </a:p>
        </p:txBody>
      </p:sp>
      <p:sp>
        <p:nvSpPr>
          <p:cNvPr id="2" name="Slide Number Placeholder 1">
            <a:extLst>
              <a:ext uri="{FF2B5EF4-FFF2-40B4-BE49-F238E27FC236}">
                <a16:creationId xmlns:a16="http://schemas.microsoft.com/office/drawing/2014/main" id="{C43EEA06-105B-D490-EA0C-A65CFCE64D32}"/>
              </a:ext>
            </a:extLst>
          </p:cNvPr>
          <p:cNvSpPr>
            <a:spLocks noGrp="1"/>
          </p:cNvSpPr>
          <p:nvPr>
            <p:ph type="sldNum" sz="quarter" idx="12"/>
          </p:nvPr>
        </p:nvSpPr>
        <p:spPr/>
        <p:txBody>
          <a:bodyPr/>
          <a:lstStyle/>
          <a:p>
            <a:fld id="{884E0491-8496-4219-94F5-CC772E6D4817}" type="slidenum">
              <a:rPr lang="en-US" smtClean="0"/>
              <a:t>8</a:t>
            </a:fld>
            <a:endParaRPr lang="en-US" dirty="0"/>
          </a:p>
        </p:txBody>
      </p:sp>
    </p:spTree>
    <p:custDataLst>
      <p:tags r:id="rId1"/>
    </p:custDataLst>
    <p:extLst>
      <p:ext uri="{BB962C8B-B14F-4D97-AF65-F5344CB8AC3E}">
        <p14:creationId xmlns:p14="http://schemas.microsoft.com/office/powerpoint/2010/main" val="601543651"/>
      </p:ext>
    </p:extLst>
  </p:cSld>
  <p:clrMapOvr>
    <a:masterClrMapping/>
  </p:clrMapOvr>
  <mc:AlternateContent xmlns:mc="http://schemas.openxmlformats.org/markup-compatibility/2006" xmlns:p14="http://schemas.microsoft.com/office/powerpoint/2010/main">
    <mc:Choice Requires="p14">
      <p:transition spd="slow" p14:dur="2000" advTm="42955"/>
    </mc:Choice>
    <mc:Fallback xmlns="">
      <p:transition spd="slow" advTm="42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E0075D-E1B4-4A0D-85C8-2C133F4B9E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A16774CF-8975-4F94-A698-F93D3770E1FE}"/>
              </a:ext>
            </a:extLst>
          </p:cNvPr>
          <p:cNvSpPr txBox="1"/>
          <p:nvPr/>
        </p:nvSpPr>
        <p:spPr>
          <a:xfrm>
            <a:off x="1909742" y="193298"/>
            <a:ext cx="4970400" cy="461665"/>
          </a:xfrm>
          <a:prstGeom prst="rect">
            <a:avLst/>
          </a:prstGeom>
          <a:solidFill>
            <a:srgbClr val="C1FFE0"/>
          </a:solidFill>
          <a:ln w="76200">
            <a:solidFill>
              <a:srgbClr val="C00000"/>
            </a:solidFill>
          </a:ln>
          <a:scene3d>
            <a:camera prst="orthographicFront"/>
            <a:lightRig rig="threePt" dir="t"/>
          </a:scene3d>
          <a:sp3d>
            <a:bevelT prst="angle"/>
          </a:sp3d>
        </p:spPr>
        <p:txBody>
          <a:bodyPr wrap="none" rtlCol="0">
            <a:spAutoFit/>
          </a:bodyPr>
          <a:lstStyle/>
          <a:p>
            <a:r>
              <a:rPr lang="en-US" sz="2400" dirty="0">
                <a:solidFill>
                  <a:srgbClr val="000066"/>
                </a:solidFill>
                <a:latin typeface="Arial Black" panose="020B0A04020102020204" pitchFamily="34" charset="0"/>
              </a:rPr>
              <a:t>OVERVIEW: HARRASSMENT</a:t>
            </a:r>
          </a:p>
        </p:txBody>
      </p:sp>
      <p:sp>
        <p:nvSpPr>
          <p:cNvPr id="8" name="TextBox 7">
            <a:extLst>
              <a:ext uri="{FF2B5EF4-FFF2-40B4-BE49-F238E27FC236}">
                <a16:creationId xmlns:a16="http://schemas.microsoft.com/office/drawing/2014/main" id="{B17B6392-2A49-4294-8BCA-628D8F3A0DB7}"/>
              </a:ext>
            </a:extLst>
          </p:cNvPr>
          <p:cNvSpPr txBox="1"/>
          <p:nvPr/>
        </p:nvSpPr>
        <p:spPr>
          <a:xfrm>
            <a:off x="132439" y="848261"/>
            <a:ext cx="8879117" cy="1200329"/>
          </a:xfrm>
          <a:prstGeom prst="rect">
            <a:avLst/>
          </a:prstGeom>
          <a:solidFill>
            <a:srgbClr val="C1FFE0"/>
          </a:solidFill>
          <a:ln w="76200">
            <a:solidFill>
              <a:srgbClr val="C00000"/>
            </a:solidFill>
          </a:ln>
          <a:scene3d>
            <a:camera prst="orthographicFront"/>
            <a:lightRig rig="threePt" dir="t"/>
          </a:scene3d>
          <a:sp3d>
            <a:bevelT/>
          </a:sp3d>
        </p:spPr>
        <p:txBody>
          <a:bodyPr wrap="square" rtlCol="0">
            <a:spAutoFit/>
          </a:bodyPr>
          <a:lstStyle/>
          <a:p>
            <a:pPr algn="ctr"/>
            <a:r>
              <a:rPr lang="en-US" sz="2400" dirty="0">
                <a:solidFill>
                  <a:srgbClr val="000066"/>
                </a:solidFill>
                <a:latin typeface="Arial Black" panose="020B0A04020102020204" pitchFamily="34" charset="0"/>
              </a:rPr>
              <a:t>What is harassment?</a:t>
            </a:r>
          </a:p>
          <a:p>
            <a:pPr algn="ctr"/>
            <a:r>
              <a:rPr lang="en-US" sz="2400" dirty="0">
                <a:solidFill>
                  <a:srgbClr val="000066"/>
                </a:solidFill>
                <a:latin typeface="Arial Black" panose="020B0A04020102020204" pitchFamily="34" charset="0"/>
              </a:rPr>
              <a:t>Preventing Harassment is Everyone’s Responsibility!</a:t>
            </a:r>
          </a:p>
        </p:txBody>
      </p:sp>
      <p:pic>
        <p:nvPicPr>
          <p:cNvPr id="13" name="Picture 12">
            <a:extLst>
              <a:ext uri="{FF2B5EF4-FFF2-40B4-BE49-F238E27FC236}">
                <a16:creationId xmlns:a16="http://schemas.microsoft.com/office/drawing/2014/main" id="{A8B3826E-7005-4FD1-B189-FFB5F1F36D01}"/>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2947594" y="5521174"/>
            <a:ext cx="4523424" cy="1117284"/>
          </a:xfrm>
          <a:prstGeom prst="rect">
            <a:avLst/>
          </a:prstGeom>
          <a:noFill/>
          <a:ln>
            <a:noFill/>
          </a:ln>
          <a:effectLst/>
          <a:scene3d>
            <a:camera prst="orthographicFront"/>
            <a:lightRig rig="threePt" dir="t"/>
          </a:scene3d>
          <a:sp3d>
            <a:bevelT prst="angle"/>
          </a:sp3d>
        </p:spPr>
      </p:pic>
      <p:pic>
        <p:nvPicPr>
          <p:cNvPr id="15" name="Picture 14">
            <a:extLst>
              <a:ext uri="{FF2B5EF4-FFF2-40B4-BE49-F238E27FC236}">
                <a16:creationId xmlns:a16="http://schemas.microsoft.com/office/drawing/2014/main" id="{91D423F2-E355-4521-AD6A-B47E9FCA2B4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4093" y="3293183"/>
            <a:ext cx="1867583" cy="1160111"/>
          </a:xfrm>
          <a:prstGeom prst="rect">
            <a:avLst/>
          </a:prstGeom>
          <a:ln w="76200">
            <a:solidFill>
              <a:srgbClr val="FFC000"/>
            </a:solidFill>
          </a:ln>
          <a:scene3d>
            <a:camera prst="orthographicFront"/>
            <a:lightRig rig="threePt" dir="t"/>
          </a:scene3d>
          <a:sp3d>
            <a:bevelT/>
          </a:sp3d>
        </p:spPr>
      </p:pic>
      <p:pic>
        <p:nvPicPr>
          <p:cNvPr id="3" name="Picture 2">
            <a:extLst>
              <a:ext uri="{FF2B5EF4-FFF2-40B4-BE49-F238E27FC236}">
                <a16:creationId xmlns:a16="http://schemas.microsoft.com/office/drawing/2014/main" id="{EC2445DC-A607-49D1-BEB9-B76BBB528FB5}"/>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4000"/>
                    </a14:imgEffect>
                    <a14:imgEffect>
                      <a14:brightnessContrast contrast="-20000"/>
                    </a14:imgEffect>
                  </a14:imgLayer>
                </a14:imgProps>
              </a:ext>
            </a:extLst>
          </a:blip>
          <a:stretch>
            <a:fillRect/>
          </a:stretch>
        </p:blipFill>
        <p:spPr>
          <a:xfrm>
            <a:off x="1466740" y="2360053"/>
            <a:ext cx="3805029" cy="2941579"/>
          </a:xfrm>
          <a:prstGeom prst="rect">
            <a:avLst/>
          </a:prstGeom>
          <a:ln w="76200">
            <a:solidFill>
              <a:schemeClr val="accent1"/>
            </a:solidFill>
          </a:ln>
          <a:scene3d>
            <a:camera prst="perspectiveRight"/>
            <a:lightRig rig="threePt" dir="t"/>
          </a:scene3d>
          <a:sp3d>
            <a:bevelT/>
          </a:sp3d>
        </p:spPr>
      </p:pic>
      <p:sp>
        <p:nvSpPr>
          <p:cNvPr id="2" name="Slide Number Placeholder 1">
            <a:extLst>
              <a:ext uri="{FF2B5EF4-FFF2-40B4-BE49-F238E27FC236}">
                <a16:creationId xmlns:a16="http://schemas.microsoft.com/office/drawing/2014/main" id="{EF31DEBE-5146-A02C-DB7D-ECB0CEDB6672}"/>
              </a:ext>
            </a:extLst>
          </p:cNvPr>
          <p:cNvSpPr>
            <a:spLocks noGrp="1"/>
          </p:cNvSpPr>
          <p:nvPr>
            <p:ph type="sldNum" sz="quarter" idx="12"/>
          </p:nvPr>
        </p:nvSpPr>
        <p:spPr/>
        <p:txBody>
          <a:bodyPr/>
          <a:lstStyle/>
          <a:p>
            <a:fld id="{884E0491-8496-4219-94F5-CC772E6D4817}" type="slidenum">
              <a:rPr lang="en-US" smtClean="0"/>
              <a:t>9</a:t>
            </a:fld>
            <a:endParaRPr lang="en-US" dirty="0"/>
          </a:p>
        </p:txBody>
      </p:sp>
    </p:spTree>
    <p:custDataLst>
      <p:tags r:id="rId1"/>
    </p:custDataLst>
    <p:extLst>
      <p:ext uri="{BB962C8B-B14F-4D97-AF65-F5344CB8AC3E}">
        <p14:creationId xmlns:p14="http://schemas.microsoft.com/office/powerpoint/2010/main" val="1375789150"/>
      </p:ext>
    </p:extLst>
  </p:cSld>
  <p:clrMapOvr>
    <a:masterClrMapping/>
  </p:clrMapOvr>
  <mc:AlternateContent xmlns:mc="http://schemas.openxmlformats.org/markup-compatibility/2006" xmlns:p14="http://schemas.microsoft.com/office/powerpoint/2010/main">
    <mc:Choice Requires="p14">
      <p:transition spd="slow" p14:dur="2000" advTm="14912"/>
    </mc:Choice>
    <mc:Fallback xmlns="">
      <p:transition spd="slow" advTm="14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anim calcmode="lin" valueType="num">
                                      <p:cBhvr>
                                        <p:cTn id="19" dur="2000" fill="hold"/>
                                        <p:tgtEl>
                                          <p:spTgt spid="13"/>
                                        </p:tgtEl>
                                        <p:attrNameLst>
                                          <p:attrName>ppt_w</p:attrName>
                                        </p:attrNameLst>
                                      </p:cBhvr>
                                      <p:tavLst>
                                        <p:tav tm="0" fmla="#ppt_w*sin(2.5*pi*$)">
                                          <p:val>
                                            <p:fltVal val="0"/>
                                          </p:val>
                                        </p:tav>
                                        <p:tav tm="100000">
                                          <p:val>
                                            <p:fltVal val="1"/>
                                          </p:val>
                                        </p:tav>
                                      </p:tavLst>
                                    </p:anim>
                                    <p:anim calcmode="lin" valueType="num">
                                      <p:cBhvr>
                                        <p:cTn id="20"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3.8|5.8"/>
</p:tagLst>
</file>

<file path=ppt/tags/tag10.xml><?xml version="1.0" encoding="utf-8"?>
<p:tagLst xmlns:a="http://schemas.openxmlformats.org/drawingml/2006/main" xmlns:r="http://schemas.openxmlformats.org/officeDocument/2006/relationships" xmlns:p="http://schemas.openxmlformats.org/presentationml/2006/main">
  <p:tag name="TIMING" val="|0.9|10.9"/>
</p:tagLst>
</file>

<file path=ppt/tags/tag11.xml><?xml version="1.0" encoding="utf-8"?>
<p:tagLst xmlns:a="http://schemas.openxmlformats.org/drawingml/2006/main" xmlns:r="http://schemas.openxmlformats.org/officeDocument/2006/relationships" xmlns:p="http://schemas.openxmlformats.org/presentationml/2006/main">
  <p:tag name="TIMING" val="|0.6|1.4|0.9|6.8"/>
</p:tagLst>
</file>

<file path=ppt/tags/tag12.xml><?xml version="1.0" encoding="utf-8"?>
<p:tagLst xmlns:a="http://schemas.openxmlformats.org/drawingml/2006/main" xmlns:r="http://schemas.openxmlformats.org/officeDocument/2006/relationships" xmlns:p="http://schemas.openxmlformats.org/presentationml/2006/main">
  <p:tag name="TIMING" val="|0.6|1.1|3.2|1.8|2.1|1.9|1.8|2.4|2.2"/>
</p:tagLst>
</file>

<file path=ppt/tags/tag13.xml><?xml version="1.0" encoding="utf-8"?>
<p:tagLst xmlns:a="http://schemas.openxmlformats.org/drawingml/2006/main" xmlns:r="http://schemas.openxmlformats.org/officeDocument/2006/relationships" xmlns:p="http://schemas.openxmlformats.org/presentationml/2006/main">
  <p:tag name="TIMING" val="|0.4|3.1|12.3"/>
</p:tagLst>
</file>

<file path=ppt/tags/tag14.xml><?xml version="1.0" encoding="utf-8"?>
<p:tagLst xmlns:a="http://schemas.openxmlformats.org/drawingml/2006/main" xmlns:r="http://schemas.openxmlformats.org/officeDocument/2006/relationships" xmlns:p="http://schemas.openxmlformats.org/presentationml/2006/main">
  <p:tag name="TIMING" val="|0.9|1.1|5.4|0.6|2.8|2.5|6.4|1"/>
</p:tagLst>
</file>

<file path=ppt/tags/tag15.xml><?xml version="1.0" encoding="utf-8"?>
<p:tagLst xmlns:a="http://schemas.openxmlformats.org/drawingml/2006/main" xmlns:r="http://schemas.openxmlformats.org/officeDocument/2006/relationships" xmlns:p="http://schemas.openxmlformats.org/presentationml/2006/main">
  <p:tag name="TIMING" val="|0.8|0.8|1|2.2|5.4|1"/>
</p:tagLst>
</file>

<file path=ppt/tags/tag16.xml><?xml version="1.0" encoding="utf-8"?>
<p:tagLst xmlns:a="http://schemas.openxmlformats.org/drawingml/2006/main" xmlns:r="http://schemas.openxmlformats.org/officeDocument/2006/relationships" xmlns:p="http://schemas.openxmlformats.org/presentationml/2006/main">
  <p:tag name="TIMING" val="|0.9|3.1|0.9|6.5"/>
</p:tagLst>
</file>

<file path=ppt/tags/tag17.xml><?xml version="1.0" encoding="utf-8"?>
<p:tagLst xmlns:a="http://schemas.openxmlformats.org/drawingml/2006/main" xmlns:r="http://schemas.openxmlformats.org/officeDocument/2006/relationships" xmlns:p="http://schemas.openxmlformats.org/presentationml/2006/main">
  <p:tag name="TIMING" val="|0.4|1.3|6.6|0.8|8.3|0.6|6.7|0.7"/>
</p:tagLst>
</file>

<file path=ppt/tags/tag18.xml><?xml version="1.0" encoding="utf-8"?>
<p:tagLst xmlns:a="http://schemas.openxmlformats.org/drawingml/2006/main" xmlns:r="http://schemas.openxmlformats.org/officeDocument/2006/relationships" xmlns:p="http://schemas.openxmlformats.org/presentationml/2006/main">
  <p:tag name="TIMING" val="|1|1.3|1.9|0.7|1"/>
</p:tagLst>
</file>

<file path=ppt/tags/tag19.xml><?xml version="1.0" encoding="utf-8"?>
<p:tagLst xmlns:a="http://schemas.openxmlformats.org/drawingml/2006/main" xmlns:r="http://schemas.openxmlformats.org/officeDocument/2006/relationships" xmlns:p="http://schemas.openxmlformats.org/presentationml/2006/main">
  <p:tag name="TIMING" val="|0.6|6.4|9.1"/>
</p:tagLst>
</file>

<file path=ppt/tags/tag2.xml><?xml version="1.0" encoding="utf-8"?>
<p:tagLst xmlns:a="http://schemas.openxmlformats.org/drawingml/2006/main" xmlns:r="http://schemas.openxmlformats.org/officeDocument/2006/relationships" xmlns:p="http://schemas.openxmlformats.org/presentationml/2006/main">
  <p:tag name="TIMING" val="|0.7|3.8|5.8"/>
</p:tagLst>
</file>

<file path=ppt/tags/tag20.xml><?xml version="1.0" encoding="utf-8"?>
<p:tagLst xmlns:a="http://schemas.openxmlformats.org/drawingml/2006/main" xmlns:r="http://schemas.openxmlformats.org/officeDocument/2006/relationships" xmlns:p="http://schemas.openxmlformats.org/presentationml/2006/main">
  <p:tag name="TIMING" val="|0.7|3.4|0.6|2.7|0.7|2.1|1.7|2|3.1|2.2|2.3|1|1.8|2.6|0.4|2.1|2.6"/>
</p:tagLst>
</file>

<file path=ppt/tags/tag21.xml><?xml version="1.0" encoding="utf-8"?>
<p:tagLst xmlns:a="http://schemas.openxmlformats.org/drawingml/2006/main" xmlns:r="http://schemas.openxmlformats.org/officeDocument/2006/relationships" xmlns:p="http://schemas.openxmlformats.org/presentationml/2006/main">
  <p:tag name="TIMING" val="|0.6|2.6|4|1.1|2.6|1|2.5|0.7|2.3|2.8|2.4|4.1"/>
</p:tagLst>
</file>

<file path=ppt/tags/tag22.xml><?xml version="1.0" encoding="utf-8"?>
<p:tagLst xmlns:a="http://schemas.openxmlformats.org/drawingml/2006/main" xmlns:r="http://schemas.openxmlformats.org/officeDocument/2006/relationships" xmlns:p="http://schemas.openxmlformats.org/presentationml/2006/main">
  <p:tag name="TIMING" val="|1.3|6.7|2.5"/>
</p:tagLst>
</file>

<file path=ppt/tags/tag23.xml><?xml version="1.0" encoding="utf-8"?>
<p:tagLst xmlns:a="http://schemas.openxmlformats.org/drawingml/2006/main" xmlns:r="http://schemas.openxmlformats.org/officeDocument/2006/relationships" xmlns:p="http://schemas.openxmlformats.org/presentationml/2006/main">
  <p:tag name="TIMING" val="|0.5|4.2"/>
</p:tagLst>
</file>

<file path=ppt/tags/tag24.xml><?xml version="1.0" encoding="utf-8"?>
<p:tagLst xmlns:a="http://schemas.openxmlformats.org/drawingml/2006/main" xmlns:r="http://schemas.openxmlformats.org/officeDocument/2006/relationships" xmlns:p="http://schemas.openxmlformats.org/presentationml/2006/main">
  <p:tag name="TIMING" val="|20|25.2"/>
</p:tagLst>
</file>

<file path=ppt/tags/tag25.xml><?xml version="1.0" encoding="utf-8"?>
<p:tagLst xmlns:a="http://schemas.openxmlformats.org/drawingml/2006/main" xmlns:r="http://schemas.openxmlformats.org/officeDocument/2006/relationships" xmlns:p="http://schemas.openxmlformats.org/presentationml/2006/main">
  <p:tag name="TIMING" val="|1|45.8"/>
</p:tagLst>
</file>

<file path=ppt/tags/tag26.xml><?xml version="1.0" encoding="utf-8"?>
<p:tagLst xmlns:a="http://schemas.openxmlformats.org/drawingml/2006/main" xmlns:r="http://schemas.openxmlformats.org/officeDocument/2006/relationships" xmlns:p="http://schemas.openxmlformats.org/presentationml/2006/main">
  <p:tag name="TIMING" val="|0.9|34.7"/>
</p:tagLst>
</file>

<file path=ppt/tags/tag27.xml><?xml version="1.0" encoding="utf-8"?>
<p:tagLst xmlns:a="http://schemas.openxmlformats.org/drawingml/2006/main" xmlns:r="http://schemas.openxmlformats.org/officeDocument/2006/relationships" xmlns:p="http://schemas.openxmlformats.org/presentationml/2006/main">
  <p:tag name="TIMING" val="|1.3|38.5"/>
</p:tagLst>
</file>

<file path=ppt/tags/tag28.xml><?xml version="1.0" encoding="utf-8"?>
<p:tagLst xmlns:a="http://schemas.openxmlformats.org/drawingml/2006/main" xmlns:r="http://schemas.openxmlformats.org/officeDocument/2006/relationships" xmlns:p="http://schemas.openxmlformats.org/presentationml/2006/main">
  <p:tag name="TIMING" val="|17.3|31.2"/>
</p:tagLst>
</file>

<file path=ppt/tags/tag3.xml><?xml version="1.0" encoding="utf-8"?>
<p:tagLst xmlns:a="http://schemas.openxmlformats.org/drawingml/2006/main" xmlns:r="http://schemas.openxmlformats.org/officeDocument/2006/relationships" xmlns:p="http://schemas.openxmlformats.org/presentationml/2006/main">
  <p:tag name="TIMING" val="|0.6|10.3|1"/>
</p:tagLst>
</file>

<file path=ppt/tags/tag4.xml><?xml version="1.0" encoding="utf-8"?>
<p:tagLst xmlns:a="http://schemas.openxmlformats.org/drawingml/2006/main" xmlns:r="http://schemas.openxmlformats.org/officeDocument/2006/relationships" xmlns:p="http://schemas.openxmlformats.org/presentationml/2006/main">
  <p:tag name="TIMING" val="|0.6|1.2|0.8"/>
</p:tagLst>
</file>

<file path=ppt/tags/tag5.xml><?xml version="1.0" encoding="utf-8"?>
<p:tagLst xmlns:a="http://schemas.openxmlformats.org/drawingml/2006/main" xmlns:r="http://schemas.openxmlformats.org/officeDocument/2006/relationships" xmlns:p="http://schemas.openxmlformats.org/presentationml/2006/main">
  <p:tag name="TIMING" val="|0.6|1.7|7|29.3"/>
</p:tagLst>
</file>

<file path=ppt/tags/tag6.xml><?xml version="1.0" encoding="utf-8"?>
<p:tagLst xmlns:a="http://schemas.openxmlformats.org/drawingml/2006/main" xmlns:r="http://schemas.openxmlformats.org/officeDocument/2006/relationships" xmlns:p="http://schemas.openxmlformats.org/presentationml/2006/main">
  <p:tag name="TIMING" val="|1.8|1.2|1|0.3|0.8|1.4|2.5|2.4"/>
</p:tagLst>
</file>

<file path=ppt/tags/tag7.xml><?xml version="1.0" encoding="utf-8"?>
<p:tagLst xmlns:a="http://schemas.openxmlformats.org/drawingml/2006/main" xmlns:r="http://schemas.openxmlformats.org/officeDocument/2006/relationships" xmlns:p="http://schemas.openxmlformats.org/presentationml/2006/main">
  <p:tag name="TIMING" val="|0.4|1.1"/>
</p:tagLst>
</file>

<file path=ppt/tags/tag8.xml><?xml version="1.0" encoding="utf-8"?>
<p:tagLst xmlns:a="http://schemas.openxmlformats.org/drawingml/2006/main" xmlns:r="http://schemas.openxmlformats.org/officeDocument/2006/relationships" xmlns:p="http://schemas.openxmlformats.org/presentationml/2006/main">
  <p:tag name="TIMING" val="|0.8|2.6"/>
</p:tagLst>
</file>

<file path=ppt/tags/tag9.xml><?xml version="1.0" encoding="utf-8"?>
<p:tagLst xmlns:a="http://schemas.openxmlformats.org/drawingml/2006/main" xmlns:r="http://schemas.openxmlformats.org/officeDocument/2006/relationships" xmlns:p="http://schemas.openxmlformats.org/presentationml/2006/main">
  <p:tag name="TIMING" val="|2.5|1.2|1.3|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4046</TotalTime>
  <Words>4630</Words>
  <Application>Microsoft Office PowerPoint</Application>
  <PresentationFormat>On-screen Show (4:3)</PresentationFormat>
  <Paragraphs>501</Paragraphs>
  <Slides>37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MS Gothic</vt:lpstr>
      <vt:lpstr>Aptos</vt:lpstr>
      <vt:lpstr>Aptos Display</vt:lpstr>
      <vt:lpstr>Arial</vt:lpstr>
      <vt:lpstr>Arial Black</vt:lpstr>
      <vt:lpstr>Arial Narrow</vt:lpstr>
      <vt:lpstr>Broadway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Holcombe</dc:creator>
  <cp:lastModifiedBy>Michael Brown</cp:lastModifiedBy>
  <cp:revision>32</cp:revision>
  <dcterms:created xsi:type="dcterms:W3CDTF">2021-08-25T14:00:27Z</dcterms:created>
  <dcterms:modified xsi:type="dcterms:W3CDTF">2024-02-02T22:30:26Z</dcterms:modified>
</cp:coreProperties>
</file>